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70" d="100"/>
          <a:sy n="70" d="100"/>
        </p:scale>
        <p:origin x="51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tta Aeckersberg" userId="8e86d78e95df138a" providerId="LiveId" clId="{2BA4A2E9-FDEB-4CDC-BF96-4F7CF77ECB1A}"/>
    <pc:docChg chg="modSld">
      <pc:chgData name="Jutta Aeckersberg" userId="8e86d78e95df138a" providerId="LiveId" clId="{2BA4A2E9-FDEB-4CDC-BF96-4F7CF77ECB1A}" dt="2026-06-10T09:41:42.805" v="8" actId="1076"/>
      <pc:docMkLst>
        <pc:docMk/>
      </pc:docMkLst>
      <pc:sldChg chg="modSp mod">
        <pc:chgData name="Jutta Aeckersberg" userId="8e86d78e95df138a" providerId="LiveId" clId="{2BA4A2E9-FDEB-4CDC-BF96-4F7CF77ECB1A}" dt="2026-06-10T09:39:56.968" v="0" actId="14100"/>
        <pc:sldMkLst>
          <pc:docMk/>
          <pc:sldMk cId="0" sldId="261"/>
        </pc:sldMkLst>
        <pc:spChg chg="mod">
          <ac:chgData name="Jutta Aeckersberg" userId="8e86d78e95df138a" providerId="LiveId" clId="{2BA4A2E9-FDEB-4CDC-BF96-4F7CF77ECB1A}" dt="2026-06-10T09:39:56.968" v="0" actId="14100"/>
          <ac:spMkLst>
            <pc:docMk/>
            <pc:sldMk cId="0" sldId="261"/>
            <ac:spMk id="7" creationId="{00000000-0000-0000-0000-000000000000}"/>
          </ac:spMkLst>
        </pc:spChg>
      </pc:sldChg>
      <pc:sldChg chg="modSp mod">
        <pc:chgData name="Jutta Aeckersberg" userId="8e86d78e95df138a" providerId="LiveId" clId="{2BA4A2E9-FDEB-4CDC-BF96-4F7CF77ECB1A}" dt="2026-06-10T09:40:34.918" v="2" actId="732"/>
        <pc:sldMkLst>
          <pc:docMk/>
          <pc:sldMk cId="0" sldId="262"/>
        </pc:sldMkLst>
        <pc:picChg chg="mod modCrop">
          <ac:chgData name="Jutta Aeckersberg" userId="8e86d78e95df138a" providerId="LiveId" clId="{2BA4A2E9-FDEB-4CDC-BF96-4F7CF77ECB1A}" dt="2026-06-10T09:40:34.918" v="2" actId="732"/>
          <ac:picMkLst>
            <pc:docMk/>
            <pc:sldMk cId="0" sldId="262"/>
            <ac:picMk id="15" creationId="{00000000-0000-0000-0000-000000000000}"/>
          </ac:picMkLst>
        </pc:picChg>
      </pc:sldChg>
      <pc:sldChg chg="modSp mod">
        <pc:chgData name="Jutta Aeckersberg" userId="8e86d78e95df138a" providerId="LiveId" clId="{2BA4A2E9-FDEB-4CDC-BF96-4F7CF77ECB1A}" dt="2026-06-10T09:41:42.805" v="8" actId="1076"/>
        <pc:sldMkLst>
          <pc:docMk/>
          <pc:sldMk cId="0" sldId="263"/>
        </pc:sldMkLst>
        <pc:spChg chg="mod">
          <ac:chgData name="Jutta Aeckersberg" userId="8e86d78e95df138a" providerId="LiveId" clId="{2BA4A2E9-FDEB-4CDC-BF96-4F7CF77ECB1A}" dt="2026-06-10T09:41:17.016" v="5" actId="1076"/>
          <ac:spMkLst>
            <pc:docMk/>
            <pc:sldMk cId="0" sldId="263"/>
            <ac:spMk id="6" creationId="{00000000-0000-0000-0000-000000000000}"/>
          </ac:spMkLst>
        </pc:spChg>
        <pc:spChg chg="mod">
          <ac:chgData name="Jutta Aeckersberg" userId="8e86d78e95df138a" providerId="LiveId" clId="{2BA4A2E9-FDEB-4CDC-BF96-4F7CF77ECB1A}" dt="2026-06-10T09:41:42.805" v="8" actId="1076"/>
          <ac:spMkLst>
            <pc:docMk/>
            <pc:sldMk cId="0" sldId="263"/>
            <ac:spMk id="8" creationId="{00000000-0000-0000-0000-000000000000}"/>
          </ac:spMkLst>
        </pc:spChg>
        <pc:spChg chg="mod">
          <ac:chgData name="Jutta Aeckersberg" userId="8e86d78e95df138a" providerId="LiveId" clId="{2BA4A2E9-FDEB-4CDC-BF96-4F7CF77ECB1A}" dt="2026-06-10T09:41:37.908" v="7" actId="14100"/>
          <ac:spMkLst>
            <pc:docMk/>
            <pc:sldMk cId="0" sldId="263"/>
            <ac:spMk id="9" creationId="{00000000-0000-0000-0000-000000000000}"/>
          </ac:spMkLst>
        </pc:spChg>
        <pc:picChg chg="mod">
          <ac:chgData name="Jutta Aeckersberg" userId="8e86d78e95df138a" providerId="LiveId" clId="{2BA4A2E9-FDEB-4CDC-BF96-4F7CF77ECB1A}" dt="2026-06-10T09:41:04.640" v="3" actId="1076"/>
          <ac:picMkLst>
            <pc:docMk/>
            <pc:sldMk cId="0" sldId="263"/>
            <ac:picMk id="7" creationId="{00000000-0000-0000-0000-000000000000}"/>
          </ac:picMkLst>
        </pc:picChg>
      </pc:sldChg>
    </pc:docChg>
  </pc:docChgLst>
</pc:chgInfo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5411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6419088"/>
            <a:ext cx="10881360" cy="0"/>
          </a:xfrm>
          <a:prstGeom prst="line">
            <a:avLst/>
          </a:prstGeom>
          <a:noFill/>
          <a:ln w="7620">
            <a:solidFill>
              <a:srgbClr val="A6A6A6"/>
            </a:solidFill>
            <a:prstDash val="solid"/>
          </a:ln>
        </p:spPr>
        <p:txBody>
          <a:bodyPr/>
          <a:lstStyle/>
          <a:p>
            <a:endParaRPr lang="de-DE"/>
          </a:p>
        </p:txBody>
      </p:sp>
      <p:sp>
        <p:nvSpPr>
          <p:cNvPr id="3" name="Text 1"/>
          <p:cNvSpPr/>
          <p:nvPr/>
        </p:nvSpPr>
        <p:spPr>
          <a:xfrm>
            <a:off x="640080" y="6510528"/>
            <a:ext cx="5852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© J. Aeckersberg | FitFuel | Datenverarbeitung Q2</a:t>
            </a:r>
            <a:endParaRPr lang="en-US" sz="750" dirty="0"/>
          </a:p>
        </p:txBody>
      </p:sp>
      <p:sp>
        <p:nvSpPr>
          <p:cNvPr id="4" name="Text 2"/>
          <p:cNvSpPr/>
          <p:nvPr/>
        </p:nvSpPr>
        <p:spPr>
          <a:xfrm>
            <a:off x="10442448" y="6510528"/>
            <a:ext cx="10972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750" dirty="0">
                <a:solidFill>
                  <a:srgbClr val="33333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CC BY-NC-SA</a:t>
            </a:r>
            <a:endParaRPr lang="en-US" sz="7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553212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lang="en-US" b="0"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553212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lang="en-US" b="0"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" y="502920"/>
            <a:ext cx="10881360" cy="1143000"/>
          </a:xfrm>
          <a:prstGeom prst="roundRect">
            <a:avLst>
              <a:gd name="adj" fmla="val 6400"/>
            </a:avLst>
          </a:prstGeom>
          <a:solidFill>
            <a:srgbClr val="1F4E79"/>
          </a:solidFill>
          <a:ln w="12700">
            <a:solidFill>
              <a:srgbClr val="1F4E79"/>
            </a:solidFill>
            <a:prstDash val="solid"/>
          </a:ln>
        </p:spPr>
        <p:txBody>
          <a:bodyPr/>
          <a:lstStyle/>
          <a:p>
            <a:endParaRPr lang="de-DE"/>
          </a:p>
        </p:txBody>
      </p:sp>
      <p:sp>
        <p:nvSpPr>
          <p:cNvPr id="3" name="Text 1"/>
          <p:cNvSpPr/>
          <p:nvPr/>
        </p:nvSpPr>
        <p:spPr>
          <a:xfrm>
            <a:off x="868680" y="685800"/>
            <a:ext cx="21031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</a:rPr>
              <a:t>FitFuel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68680" y="1143000"/>
            <a:ext cx="9966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FFFFFF"/>
                </a:solidFill>
              </a:rPr>
              <a:t>KI-generierte Excel-Lösung kritisch prüfen und verbessern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868680" y="1938528"/>
            <a:ext cx="102412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F4E79"/>
                </a:solidFill>
              </a:rPr>
              <a:t>Projektauftakt · Datenverarbeitung Q2 · Klasse 12BG</a:t>
            </a:r>
            <a:endParaRPr lang="en-US" sz="1800" dirty="0"/>
          </a:p>
        </p:txBody>
      </p:sp>
      <p:pic>
        <p:nvPicPr>
          <p:cNvPr id="6" name="Image 0" descr="/mnt/data/fitfuel/situation.png"/>
          <p:cNvPicPr>
            <a:picLocks noChangeAspect="1"/>
          </p:cNvPicPr>
          <p:nvPr/>
        </p:nvPicPr>
        <p:blipFill>
          <a:blip r:embed="rId3"/>
          <a:srcRect t="97" b="97"/>
          <a:stretch/>
        </p:blipFill>
        <p:spPr>
          <a:xfrm>
            <a:off x="868680" y="2487168"/>
            <a:ext cx="10424160" cy="182880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960120" y="4681728"/>
            <a:ext cx="100584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F4E79"/>
                </a:solidFill>
              </a:rPr>
              <a:t>Heute klären wir: Worum geht es? Welche Rolle haben Sie? Wie starten wir sauber?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2103120" y="5394960"/>
            <a:ext cx="7955280" cy="502920"/>
          </a:xfrm>
          <a:prstGeom prst="roundRect">
            <a:avLst/>
          </a:prstGeom>
          <a:solidFill>
            <a:srgbClr val="E8F2FB"/>
          </a:solidFill>
          <a:ln>
            <a:solidFill>
              <a:srgbClr val="7FA8C9"/>
            </a:solidFill>
          </a:ln>
        </p:spPr>
        <p:txBody>
          <a:bodyPr wrap="square" lIns="635" tIns="635" rIns="635" bIns="635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0B4C89"/>
                </a:solidFill>
              </a:rPr>
              <a:t>Erst verstehen · dann prüfen · dann verbessern</a:t>
            </a:r>
            <a:endParaRPr lang="en-US" sz="2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553212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lang="en-US" b="0"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256032"/>
            <a:ext cx="10881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F4E7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Die Lernsituation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658368" y="658368"/>
            <a:ext cx="10515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0B4C8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Ein Unternehmen hat ein professionell wirkendes Ergebnis – aber kann es der KI vertrauen?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640080" y="987552"/>
            <a:ext cx="10881360" cy="0"/>
          </a:xfrm>
          <a:prstGeom prst="line">
            <a:avLst/>
          </a:prstGeom>
          <a:noFill/>
          <a:ln w="12700">
            <a:solidFill>
              <a:srgbClr val="1F77B4"/>
            </a:solidFill>
            <a:prstDash val="solid"/>
          </a:ln>
        </p:spPr>
        <p:txBody>
          <a:bodyPr/>
          <a:lstStyle/>
          <a:p>
            <a:endParaRPr lang="de-DE"/>
          </a:p>
        </p:txBody>
      </p:sp>
      <p:pic>
        <p:nvPicPr>
          <p:cNvPr id="5" name="Image 0" descr="/mnt/data/fitfuel/renders_task/page-1.png"/>
          <p:cNvPicPr>
            <a:picLocks noChangeAspect="1"/>
          </p:cNvPicPr>
          <p:nvPr/>
        </p:nvPicPr>
        <p:blipFill>
          <a:blip r:embed="rId3"/>
          <a:srcRect r="26506" b="38000"/>
          <a:stretch/>
        </p:blipFill>
        <p:spPr>
          <a:xfrm>
            <a:off x="713232" y="1325880"/>
            <a:ext cx="3794760" cy="452628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4800600" y="1325880"/>
            <a:ext cx="6355080" cy="1051560"/>
          </a:xfrm>
          <a:prstGeom prst="roundRect">
            <a:avLst>
              <a:gd name="adj" fmla="val 4348"/>
            </a:avLst>
          </a:prstGeom>
          <a:solidFill>
            <a:srgbClr val="E8F2FB"/>
          </a:solidFill>
          <a:ln w="11430">
            <a:solidFill>
              <a:srgbClr val="7FA8C9"/>
            </a:solidFill>
          </a:ln>
        </p:spPr>
        <p:txBody>
          <a:bodyPr wrap="square" lIns="1905" tIns="1905" rIns="1905" bIns="1905" rtlCol="0" anchor="t">
            <a:normAutofit/>
          </a:bodyPr>
          <a:lstStyle/>
          <a:p>
            <a:pPr marL="0" indent="0">
              <a:buNone/>
            </a:pPr>
            <a:r>
              <a:rPr lang="en-US" sz="1450" b="1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Ausgangslage
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Die FitFuel GmbH möchte Verkaufsdaten auswerten und daraus Entscheidungen für Sortiment, Werbebudget und Filialstrategie ableiten.</a:t>
            </a:r>
            <a:endParaRPr lang="en-US" sz="1450" dirty="0"/>
          </a:p>
        </p:txBody>
      </p:sp>
      <p:sp>
        <p:nvSpPr>
          <p:cNvPr id="7" name="Text 4"/>
          <p:cNvSpPr/>
          <p:nvPr/>
        </p:nvSpPr>
        <p:spPr>
          <a:xfrm>
            <a:off x="4800600" y="2633472"/>
            <a:ext cx="6355080" cy="1051560"/>
          </a:xfrm>
          <a:prstGeom prst="roundRect">
            <a:avLst>
              <a:gd name="adj" fmla="val 4348"/>
            </a:avLst>
          </a:prstGeom>
          <a:solidFill>
            <a:srgbClr val="F3F8FC"/>
          </a:solidFill>
          <a:ln w="11430">
            <a:solidFill>
              <a:srgbClr val="7FA8C9"/>
            </a:solidFill>
          </a:ln>
        </p:spPr>
        <p:txBody>
          <a:bodyPr wrap="square" lIns="1905" tIns="1905" rIns="1905" bIns="1905" rtlCol="0" anchor="t">
            <a:normAutofit/>
          </a:bodyPr>
          <a:lstStyle/>
          <a:p>
            <a:pPr marL="0" indent="0">
              <a:buNone/>
            </a:pPr>
            <a:r>
              <a:rPr lang="en-US" sz="1450" b="1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Problem
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Ein Mitarbeiter hat die Aufgabe an eine KI übergeben. Die erzeugte Excel-Datei sieht nach Lösung aus – die Geschäftsführung ist aber nicht zufrieden.</a:t>
            </a:r>
            <a:endParaRPr lang="en-US" sz="1450" dirty="0"/>
          </a:p>
        </p:txBody>
      </p:sp>
      <p:sp>
        <p:nvSpPr>
          <p:cNvPr id="8" name="Text 5"/>
          <p:cNvSpPr/>
          <p:nvPr/>
        </p:nvSpPr>
        <p:spPr>
          <a:xfrm>
            <a:off x="4800600" y="3941064"/>
            <a:ext cx="6355080" cy="1051560"/>
          </a:xfrm>
          <a:prstGeom prst="roundRect">
            <a:avLst>
              <a:gd name="adj" fmla="val 4348"/>
            </a:avLst>
          </a:prstGeom>
          <a:solidFill>
            <a:srgbClr val="E8F2FB"/>
          </a:solidFill>
          <a:ln w="11430">
            <a:solidFill>
              <a:srgbClr val="7FA8C9"/>
            </a:solidFill>
          </a:ln>
        </p:spPr>
        <p:txBody>
          <a:bodyPr wrap="square" lIns="1905" tIns="1905" rIns="1905" bIns="1905" rtlCol="0" anchor="t">
            <a:normAutofit/>
          </a:bodyPr>
          <a:lstStyle/>
          <a:p>
            <a:pPr marL="0" indent="0">
              <a:buNone/>
            </a:pPr>
            <a:r>
              <a:rPr lang="en-US" sz="1450" b="1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Ihre Rolle
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Sie übernehmen als Überarbeitungsteam: prüfen, verbessern, dokumentieren – und am Ende fachlich begründen können.</a:t>
            </a:r>
            <a:endParaRPr lang="en-US" sz="1450" dirty="0"/>
          </a:p>
        </p:txBody>
      </p:sp>
      <p:sp>
        <p:nvSpPr>
          <p:cNvPr id="9" name="Text 6"/>
          <p:cNvSpPr/>
          <p:nvPr/>
        </p:nvSpPr>
        <p:spPr>
          <a:xfrm>
            <a:off x="4800600" y="5376672"/>
            <a:ext cx="63550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1F4E79"/>
                </a:solidFill>
              </a:rPr>
              <a:t>Merksatz: Nicht nur schön, sondern fachlich richtig, nachvollziehbar und funktionsfähig.</a:t>
            </a:r>
            <a:endParaRPr lang="en-US" sz="17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553212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lang="en-US" b="0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256032"/>
            <a:ext cx="10881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F4E7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Projektlogik: zwei Aufträge unterscheiden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658368" y="658368"/>
            <a:ext cx="10515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0B4C8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Der ursprüngliche Auftrag ist der Maßstab; Ihr Auftrag ist die kritische Überarbeitung.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640080" y="987552"/>
            <a:ext cx="10881360" cy="0"/>
          </a:xfrm>
          <a:prstGeom prst="line">
            <a:avLst/>
          </a:prstGeom>
          <a:noFill/>
          <a:ln w="12700">
            <a:solidFill>
              <a:srgbClr val="1F77B4"/>
            </a:solidFill>
            <a:prstDash val="solid"/>
          </a:ln>
        </p:spPr>
        <p:txBody>
          <a:bodyPr/>
          <a:lstStyle/>
          <a:p>
            <a:endParaRPr lang="de-DE"/>
          </a:p>
        </p:txBody>
      </p:sp>
      <p:sp>
        <p:nvSpPr>
          <p:cNvPr id="5" name="Text 3"/>
          <p:cNvSpPr/>
          <p:nvPr/>
        </p:nvSpPr>
        <p:spPr>
          <a:xfrm>
            <a:off x="868680" y="1325880"/>
            <a:ext cx="46634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F4E79"/>
                </a:solidFill>
              </a:rPr>
              <a:t>Ursprünglicher Mitarbeiterauftrag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6583680" y="1325880"/>
            <a:ext cx="46634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1F4E79"/>
                </a:solidFill>
              </a:rPr>
              <a:t>Aktueller Überarbeitungsauftrag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868680" y="1783080"/>
            <a:ext cx="1920240" cy="347472"/>
          </a:xfrm>
          <a:prstGeom prst="roundRect">
            <a:avLst/>
          </a:prstGeom>
          <a:solidFill>
            <a:srgbClr val="E8F2FB"/>
          </a:solidFill>
          <a:ln>
            <a:solidFill>
              <a:srgbClr val="7FA8C9"/>
            </a:solidFill>
          </a:ln>
        </p:spPr>
        <p:txBody>
          <a:bodyPr wrap="square" lIns="381" tIns="381" rIns="381" bIns="381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0B4C89"/>
                </a:solidFill>
              </a:rPr>
              <a:t>Phasen 1–4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6583680" y="1783080"/>
            <a:ext cx="1920240" cy="347472"/>
          </a:xfrm>
          <a:prstGeom prst="roundRect">
            <a:avLst/>
          </a:prstGeom>
          <a:solidFill>
            <a:srgbClr val="E7F3E7"/>
          </a:solidFill>
          <a:ln>
            <a:solidFill>
              <a:srgbClr val="8CB88C"/>
            </a:solidFill>
          </a:ln>
        </p:spPr>
        <p:txBody>
          <a:bodyPr wrap="square" lIns="381" tIns="381" rIns="381" bIns="381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4F8F45"/>
                </a:solidFill>
              </a:rPr>
              <a:t>Phase 5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960120" y="2468880"/>
            <a:ext cx="438912" cy="438912"/>
          </a:xfrm>
          <a:prstGeom prst="ellipse">
            <a:avLst/>
          </a:prstGeom>
          <a:solidFill>
            <a:srgbClr val="1F77B4"/>
          </a:solidFill>
          <a:ln>
            <a:solidFill>
              <a:srgbClr val="1F77B4"/>
            </a:solidFill>
          </a:ln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1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1527048" y="2487168"/>
            <a:ext cx="400507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F77B4"/>
                </a:solidFill>
              </a:rPr>
              <a:t>Daten importieren und strukturieren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527048" y="2779776"/>
            <a:ext cx="4005072" cy="37490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111111"/>
                </a:solidFill>
              </a:rPr>
              <a:t>Rohdaten unverändert sichern, Tabellenblätter sinnvoll anlegen.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960120" y="3291840"/>
            <a:ext cx="438912" cy="438912"/>
          </a:xfrm>
          <a:prstGeom prst="ellipse">
            <a:avLst/>
          </a:prstGeom>
          <a:solidFill>
            <a:srgbClr val="1F77B4"/>
          </a:solidFill>
          <a:ln>
            <a:solidFill>
              <a:srgbClr val="1F77B4"/>
            </a:solidFill>
          </a:ln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2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1527048" y="3310128"/>
            <a:ext cx="400507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F77B4"/>
                </a:solidFill>
              </a:rPr>
              <a:t>Berechnungen mit Formeln und Funktionen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1527048" y="3602736"/>
            <a:ext cx="4005072" cy="55778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111111"/>
                </a:solidFill>
              </a:rPr>
              <a:t>Umsatz, Deckungsbeitrag, Filial- und Produktkennzahlen nachvollziehbar berechnen.</a:t>
            </a:r>
            <a:endParaRPr lang="en-US" sz="1250" dirty="0"/>
          </a:p>
        </p:txBody>
      </p:sp>
      <p:sp>
        <p:nvSpPr>
          <p:cNvPr id="15" name="Text 13"/>
          <p:cNvSpPr/>
          <p:nvPr/>
        </p:nvSpPr>
        <p:spPr>
          <a:xfrm>
            <a:off x="960120" y="4343400"/>
            <a:ext cx="438912" cy="438912"/>
          </a:xfrm>
          <a:prstGeom prst="ellipse">
            <a:avLst/>
          </a:prstGeom>
          <a:solidFill>
            <a:srgbClr val="1F77B4"/>
          </a:solidFill>
          <a:ln>
            <a:solidFill>
              <a:srgbClr val="1F77B4"/>
            </a:solidFill>
          </a:ln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3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1527048" y="4361688"/>
            <a:ext cx="400507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F77B4"/>
                </a:solidFill>
              </a:rPr>
              <a:t>Interaktives Steuerelement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1527048" y="4654296"/>
            <a:ext cx="4005072" cy="37490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111111"/>
                </a:solidFill>
              </a:rPr>
              <a:t>Mindestens ein funktional verknüpftes Steuerelement testen.</a:t>
            </a:r>
            <a:endParaRPr lang="en-US" sz="1250" dirty="0"/>
          </a:p>
        </p:txBody>
      </p:sp>
      <p:sp>
        <p:nvSpPr>
          <p:cNvPr id="18" name="Text 16"/>
          <p:cNvSpPr/>
          <p:nvPr/>
        </p:nvSpPr>
        <p:spPr>
          <a:xfrm>
            <a:off x="960120" y="5166360"/>
            <a:ext cx="438912" cy="438912"/>
          </a:xfrm>
          <a:prstGeom prst="ellipse">
            <a:avLst/>
          </a:prstGeom>
          <a:solidFill>
            <a:srgbClr val="1F77B4"/>
          </a:solidFill>
          <a:ln>
            <a:solidFill>
              <a:srgbClr val="1F77B4"/>
            </a:solidFill>
          </a:ln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4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1527048" y="5184648"/>
            <a:ext cx="400507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F77B4"/>
                </a:solidFill>
              </a:rPr>
              <a:t>Dashboard und Visualisierung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1527048" y="5477256"/>
            <a:ext cx="4005072" cy="37490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111111"/>
                </a:solidFill>
              </a:rPr>
              <a:t>Adressatengerechte Managementansicht mit Aussagekraft erstellen.</a:t>
            </a:r>
            <a:endParaRPr lang="en-US" sz="1250" dirty="0"/>
          </a:p>
        </p:txBody>
      </p:sp>
      <p:sp>
        <p:nvSpPr>
          <p:cNvPr id="21" name="Text 19"/>
          <p:cNvSpPr/>
          <p:nvPr/>
        </p:nvSpPr>
        <p:spPr>
          <a:xfrm>
            <a:off x="6675120" y="2468880"/>
            <a:ext cx="438912" cy="438912"/>
          </a:xfrm>
          <a:prstGeom prst="ellipse">
            <a:avLst/>
          </a:prstGeom>
          <a:solidFill>
            <a:srgbClr val="4F8F45"/>
          </a:solidFill>
          <a:ln>
            <a:solidFill>
              <a:srgbClr val="4F8F45"/>
            </a:solidFill>
          </a:ln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5</a:t>
            </a:r>
            <a:endParaRPr lang="en-US" sz="1800" dirty="0"/>
          </a:p>
        </p:txBody>
      </p:sp>
      <p:sp>
        <p:nvSpPr>
          <p:cNvPr id="22" name="Text 20"/>
          <p:cNvSpPr/>
          <p:nvPr/>
        </p:nvSpPr>
        <p:spPr>
          <a:xfrm>
            <a:off x="7242048" y="2487168"/>
            <a:ext cx="400507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4F8F45"/>
                </a:solidFill>
              </a:rPr>
              <a:t>KI-Lösung prüfen und überarbeiten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7242048" y="2779776"/>
            <a:ext cx="4005072" cy="64922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>
            <a:normAutofit/>
          </a:bodyPr>
          <a:lstStyle/>
          <a:p>
            <a:pPr marL="0" indent="0">
              <a:buNone/>
            </a:pPr>
            <a:r>
              <a:rPr lang="en-US" sz="1250" dirty="0">
                <a:solidFill>
                  <a:srgbClr val="111111"/>
                </a:solidFill>
              </a:rPr>
              <a:t>Mängel und Stärken belegen, Datei fachlich korrigieren und die Qualität der Überarbeitung dokumentieren.</a:t>
            </a:r>
            <a:endParaRPr lang="en-US" sz="1250" dirty="0"/>
          </a:p>
        </p:txBody>
      </p:sp>
      <p:sp>
        <p:nvSpPr>
          <p:cNvPr id="24" name="Shape 22"/>
          <p:cNvSpPr/>
          <p:nvPr/>
        </p:nvSpPr>
        <p:spPr>
          <a:xfrm>
            <a:off x="5779008" y="3127248"/>
            <a:ext cx="640080" cy="0"/>
          </a:xfrm>
          <a:prstGeom prst="line">
            <a:avLst/>
          </a:prstGeom>
          <a:noFill/>
          <a:ln w="19050">
            <a:solidFill>
              <a:srgbClr val="666666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 lang="de-DE"/>
          </a:p>
        </p:txBody>
      </p:sp>
      <p:sp>
        <p:nvSpPr>
          <p:cNvPr id="25" name="Text 23"/>
          <p:cNvSpPr/>
          <p:nvPr/>
        </p:nvSpPr>
        <p:spPr>
          <a:xfrm>
            <a:off x="6675120" y="3886200"/>
            <a:ext cx="44348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F4E79"/>
                </a:solidFill>
              </a:rPr>
              <a:t>Wichtig: Die Aufgabenübersicht ist nur ein Reminder – der vollständige Arbeitsauftrag muss gelesen werden.</a:t>
            </a:r>
            <a:endParaRPr lang="en-US" sz="1600" dirty="0"/>
          </a:p>
        </p:txBody>
      </p:sp>
      <p:pic>
        <p:nvPicPr>
          <p:cNvPr id="26" name="Image 0" descr="/mnt/data/fitfuel/goa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5120" y="5042597"/>
            <a:ext cx="4297680" cy="329822"/>
          </a:xfrm>
          <a:prstGeom prst="rect">
            <a:avLst/>
          </a:prstGeom>
        </p:spPr>
      </p:pic>
      <p:sp>
        <p:nvSpPr>
          <p:cNvPr id="27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553212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lang="en-US" b="0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256032"/>
            <a:ext cx="10881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F4E7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Materialien: Was liegt vor?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658368" y="658368"/>
            <a:ext cx="10515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0B4C8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Diese Materialien verwenden Sie im Projekt – aber nicht alle haben denselben Zweck.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640080" y="987552"/>
            <a:ext cx="10881360" cy="0"/>
          </a:xfrm>
          <a:prstGeom prst="line">
            <a:avLst/>
          </a:prstGeom>
          <a:noFill/>
          <a:ln w="12700">
            <a:solidFill>
              <a:srgbClr val="1F77B4"/>
            </a:solidFill>
            <a:prstDash val="solid"/>
          </a:ln>
        </p:spPr>
        <p:txBody>
          <a:bodyPr/>
          <a:lstStyle/>
          <a:p>
            <a:endParaRPr lang="de-DE"/>
          </a:p>
        </p:txBody>
      </p:sp>
      <p:pic>
        <p:nvPicPr>
          <p:cNvPr id="5" name="Image 0" descr="/mnt/data/fitfuel/FitFuel_Projektarbeit_ueberarbeitet/FitFuel_Aufgabenuebersicht.png"/>
          <p:cNvPicPr>
            <a:picLocks noChangeAspect="1"/>
          </p:cNvPicPr>
          <p:nvPr/>
        </p:nvPicPr>
        <p:blipFill>
          <a:blip r:embed="rId3"/>
          <a:srcRect t="6977" b="6977"/>
          <a:stretch/>
        </p:blipFill>
        <p:spPr>
          <a:xfrm>
            <a:off x="777240" y="1188720"/>
            <a:ext cx="3931920" cy="507492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5074920" y="1234440"/>
            <a:ext cx="6126480" cy="713232"/>
          </a:xfrm>
          <a:prstGeom prst="roundRect">
            <a:avLst>
              <a:gd name="adj" fmla="val 6410"/>
            </a:avLst>
          </a:prstGeom>
          <a:solidFill>
            <a:srgbClr val="F3F8FC"/>
          </a:solidFill>
          <a:ln w="11430">
            <a:solidFill>
              <a:srgbClr val="7FA8C9"/>
            </a:solidFill>
          </a:ln>
        </p:spPr>
        <p:txBody>
          <a:bodyPr wrap="square" lIns="1905" tIns="1905" rIns="1905" bIns="1905" rtlCol="0" anchor="t">
            <a:normAutofit/>
          </a:bodyPr>
          <a:lstStyle/>
          <a:p>
            <a:pPr marL="0" indent="0">
              <a:buNone/>
            </a:pPr>
            <a:r>
              <a:rPr lang="en-US" sz="1450" b="1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Arbeitsauftrag (PDF)
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Vollständige fachliche Grundlage. Er wird heute genau gelesen.</a:t>
            </a:r>
            <a:endParaRPr lang="en-US" sz="1450" dirty="0"/>
          </a:p>
        </p:txBody>
      </p:sp>
      <p:sp>
        <p:nvSpPr>
          <p:cNvPr id="7" name="Text 4"/>
          <p:cNvSpPr/>
          <p:nvPr/>
        </p:nvSpPr>
        <p:spPr>
          <a:xfrm>
            <a:off x="5074920" y="2148840"/>
            <a:ext cx="6126480" cy="713232"/>
          </a:xfrm>
          <a:prstGeom prst="roundRect">
            <a:avLst>
              <a:gd name="adj" fmla="val 6410"/>
            </a:avLst>
          </a:prstGeom>
          <a:solidFill>
            <a:srgbClr val="E8F2FB"/>
          </a:solidFill>
          <a:ln w="11430">
            <a:solidFill>
              <a:srgbClr val="7FA8C9"/>
            </a:solidFill>
          </a:ln>
        </p:spPr>
        <p:txBody>
          <a:bodyPr wrap="square" lIns="1905" tIns="1905" rIns="1905" bIns="1905" rtlCol="0" anchor="t">
            <a:normAutofit/>
          </a:bodyPr>
          <a:lstStyle/>
          <a:p>
            <a:pPr marL="0" indent="0">
              <a:buNone/>
            </a:pPr>
            <a:r>
              <a:rPr lang="en-US" sz="1450" b="1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Aufgabenübersicht (PNG)
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Kurzer Reminder während der Arbeitsphase. Sie ersetzt den Arbeitsauftrag nicht.</a:t>
            </a:r>
            <a:endParaRPr lang="en-US" sz="1450" dirty="0"/>
          </a:p>
        </p:txBody>
      </p:sp>
      <p:sp>
        <p:nvSpPr>
          <p:cNvPr id="8" name="Text 5"/>
          <p:cNvSpPr/>
          <p:nvPr/>
        </p:nvSpPr>
        <p:spPr>
          <a:xfrm>
            <a:off x="5074920" y="3063240"/>
            <a:ext cx="6126480" cy="713232"/>
          </a:xfrm>
          <a:prstGeom prst="roundRect">
            <a:avLst>
              <a:gd name="adj" fmla="val 6410"/>
            </a:avLst>
          </a:prstGeom>
          <a:solidFill>
            <a:srgbClr val="F3F8FC"/>
          </a:solidFill>
          <a:ln w="11430">
            <a:solidFill>
              <a:srgbClr val="7FA8C9"/>
            </a:solidFill>
          </a:ln>
        </p:spPr>
        <p:txBody>
          <a:bodyPr wrap="square" lIns="1905" tIns="1905" rIns="1905" bIns="1905" rtlCol="0" anchor="t">
            <a:normAutofit/>
          </a:bodyPr>
          <a:lstStyle/>
          <a:p>
            <a:pPr marL="0" indent="0">
              <a:buNone/>
            </a:pPr>
            <a:r>
              <a:rPr lang="en-US" sz="1450" b="1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Rohdaten (CSV)
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Unveränderte Datenbasis für die fachlich korrekte Auswertung.</a:t>
            </a:r>
            <a:endParaRPr lang="en-US" sz="1450" dirty="0"/>
          </a:p>
        </p:txBody>
      </p:sp>
      <p:sp>
        <p:nvSpPr>
          <p:cNvPr id="9" name="Text 6"/>
          <p:cNvSpPr/>
          <p:nvPr/>
        </p:nvSpPr>
        <p:spPr>
          <a:xfrm>
            <a:off x="5074920" y="3977640"/>
            <a:ext cx="6126480" cy="713232"/>
          </a:xfrm>
          <a:prstGeom prst="roundRect">
            <a:avLst>
              <a:gd name="adj" fmla="val 6410"/>
            </a:avLst>
          </a:prstGeom>
          <a:solidFill>
            <a:srgbClr val="E8F2FB"/>
          </a:solidFill>
          <a:ln w="11430">
            <a:solidFill>
              <a:srgbClr val="7FA8C9"/>
            </a:solidFill>
          </a:ln>
        </p:spPr>
        <p:txBody>
          <a:bodyPr wrap="square" lIns="1905" tIns="1905" rIns="1905" bIns="1905" rtlCol="0" anchor="t">
            <a:normAutofit/>
          </a:bodyPr>
          <a:lstStyle/>
          <a:p>
            <a:pPr marL="0" indent="0">
              <a:buNone/>
            </a:pPr>
            <a:r>
              <a:rPr lang="en-US" sz="1450" b="1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KI-generierte Excel-Lösung
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Zu prüfendes und zu überarbeitendes Ergebnis. Nicht automatisch vertrauenswürdig.</a:t>
            </a:r>
            <a:endParaRPr lang="en-US" sz="1450" dirty="0"/>
          </a:p>
        </p:txBody>
      </p:sp>
      <p:sp>
        <p:nvSpPr>
          <p:cNvPr id="10" name="Text 7"/>
          <p:cNvSpPr/>
          <p:nvPr/>
        </p:nvSpPr>
        <p:spPr>
          <a:xfrm>
            <a:off x="5074920" y="4892040"/>
            <a:ext cx="6126480" cy="713232"/>
          </a:xfrm>
          <a:prstGeom prst="roundRect">
            <a:avLst>
              <a:gd name="adj" fmla="val 6410"/>
            </a:avLst>
          </a:prstGeom>
          <a:solidFill>
            <a:srgbClr val="F3F8FC"/>
          </a:solidFill>
          <a:ln w="11430">
            <a:solidFill>
              <a:srgbClr val="7FA8C9"/>
            </a:solidFill>
          </a:ln>
        </p:spPr>
        <p:txBody>
          <a:bodyPr wrap="square" lIns="1905" tIns="1905" rIns="1905" bIns="1905" rtlCol="0" anchor="t">
            <a:normAutofit/>
          </a:bodyPr>
          <a:lstStyle/>
          <a:p>
            <a:pPr marL="0" indent="0">
              <a:buNone/>
            </a:pPr>
            <a:r>
              <a:rPr lang="en-US" sz="1450" b="1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Moodle-Verständnis-Check
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Sicherung: Erst wenn der Auftrag verstanden ist, beginnt die fachliche Arbeit an der KI-Datei.</a:t>
            </a:r>
            <a:endParaRPr lang="en-US" sz="14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553212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lang="en-US" b="0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256032"/>
            <a:ext cx="10881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F4E7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Ablauf der ersten Doppelstunde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658368" y="658368"/>
            <a:ext cx="10515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0B4C8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Ziel: den Auftrag so verstehen, dass jede Gruppe sinnvoll und eigenständig starten kann.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640080" y="987552"/>
            <a:ext cx="10881360" cy="0"/>
          </a:xfrm>
          <a:prstGeom prst="line">
            <a:avLst/>
          </a:prstGeom>
          <a:noFill/>
          <a:ln w="12700">
            <a:solidFill>
              <a:srgbClr val="1F77B4"/>
            </a:solidFill>
            <a:prstDash val="solid"/>
          </a:ln>
        </p:spPr>
        <p:txBody>
          <a:bodyPr/>
          <a:lstStyle/>
          <a:p>
            <a:endParaRPr lang="de-DE"/>
          </a:p>
        </p:txBody>
      </p:sp>
      <p:sp>
        <p:nvSpPr>
          <p:cNvPr id="5" name="Text 3"/>
          <p:cNvSpPr/>
          <p:nvPr/>
        </p:nvSpPr>
        <p:spPr>
          <a:xfrm>
            <a:off x="868680" y="1353312"/>
            <a:ext cx="438912" cy="438912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1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1481328" y="1325880"/>
            <a:ext cx="3931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1F4E79"/>
                </a:solidFill>
              </a:rPr>
              <a:t>Projektidee und Rollen klären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1481328" y="1636776"/>
            <a:ext cx="493776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dirty="0">
                <a:solidFill>
                  <a:srgbClr val="111111"/>
                </a:solidFill>
              </a:rPr>
              <a:t>Was ist passiert? Wer sind wir im Szenario?</a:t>
            </a:r>
            <a:endParaRPr lang="en-US" sz="1350" dirty="0"/>
          </a:p>
        </p:txBody>
      </p:sp>
      <p:sp>
        <p:nvSpPr>
          <p:cNvPr id="8" name="Text 6"/>
          <p:cNvSpPr/>
          <p:nvPr/>
        </p:nvSpPr>
        <p:spPr>
          <a:xfrm>
            <a:off x="868680" y="2286000"/>
            <a:ext cx="438912" cy="438912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2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1481328" y="2258568"/>
            <a:ext cx="3931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1F4E79"/>
                </a:solidFill>
              </a:rPr>
              <a:t>Materialien kennenlernen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1481328" y="2569464"/>
            <a:ext cx="493776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dirty="0">
                <a:solidFill>
                  <a:srgbClr val="111111"/>
                </a:solidFill>
              </a:rPr>
              <a:t>Arbeitsauftrag, Übersicht, Daten, KI-Datei, Moodle-Check</a:t>
            </a:r>
            <a:endParaRPr lang="en-US" sz="1350" dirty="0"/>
          </a:p>
        </p:txBody>
      </p:sp>
      <p:sp>
        <p:nvSpPr>
          <p:cNvPr id="11" name="Text 9"/>
          <p:cNvSpPr/>
          <p:nvPr/>
        </p:nvSpPr>
        <p:spPr>
          <a:xfrm>
            <a:off x="868680" y="3218688"/>
            <a:ext cx="438912" cy="438912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3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1481328" y="3191256"/>
            <a:ext cx="3931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1F4E79"/>
                </a:solidFill>
              </a:rPr>
              <a:t>Vollständigen Auftrag lesen</a:t>
            </a:r>
            <a:endParaRPr lang="en-US" sz="1700" dirty="0"/>
          </a:p>
        </p:txBody>
      </p:sp>
      <p:sp>
        <p:nvSpPr>
          <p:cNvPr id="13" name="Text 11"/>
          <p:cNvSpPr/>
          <p:nvPr/>
        </p:nvSpPr>
        <p:spPr>
          <a:xfrm>
            <a:off x="1481328" y="3502152"/>
            <a:ext cx="493776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dirty="0">
                <a:solidFill>
                  <a:srgbClr val="111111"/>
                </a:solidFill>
              </a:rPr>
              <a:t>Markieren: Phasen, Abgabe, Prüfkriterien, offene Fragen</a:t>
            </a:r>
            <a:endParaRPr lang="en-US" sz="1350" dirty="0"/>
          </a:p>
        </p:txBody>
      </p:sp>
      <p:sp>
        <p:nvSpPr>
          <p:cNvPr id="14" name="Text 12"/>
          <p:cNvSpPr/>
          <p:nvPr/>
        </p:nvSpPr>
        <p:spPr>
          <a:xfrm>
            <a:off x="868680" y="4151376"/>
            <a:ext cx="438912" cy="438912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4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1481328" y="4123944"/>
            <a:ext cx="3931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1F4E79"/>
                </a:solidFill>
              </a:rPr>
              <a:t>Verständnis sichern</a:t>
            </a:r>
            <a:endParaRPr lang="en-US" sz="1700" dirty="0"/>
          </a:p>
        </p:txBody>
      </p:sp>
      <p:sp>
        <p:nvSpPr>
          <p:cNvPr id="16" name="Text 14"/>
          <p:cNvSpPr/>
          <p:nvPr/>
        </p:nvSpPr>
        <p:spPr>
          <a:xfrm>
            <a:off x="1481328" y="4434840"/>
            <a:ext cx="493776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dirty="0">
                <a:solidFill>
                  <a:srgbClr val="111111"/>
                </a:solidFill>
              </a:rPr>
              <a:t>Moodle-Check und Klärung typischer Missverständnisse</a:t>
            </a:r>
            <a:endParaRPr lang="en-US" sz="1350" dirty="0"/>
          </a:p>
        </p:txBody>
      </p:sp>
      <p:sp>
        <p:nvSpPr>
          <p:cNvPr id="17" name="Text 15"/>
          <p:cNvSpPr/>
          <p:nvPr/>
        </p:nvSpPr>
        <p:spPr>
          <a:xfrm>
            <a:off x="868680" y="5084064"/>
            <a:ext cx="438912" cy="438912"/>
          </a:xfrm>
          <a:prstGeom prst="ellipse">
            <a:avLst/>
          </a:prstGeom>
          <a:solidFill>
            <a:srgbClr val="1F4E79"/>
          </a:solidFill>
          <a:ln>
            <a:solidFill>
              <a:srgbClr val="1F4E79"/>
            </a:solidFill>
          </a:ln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FFFFFF"/>
                </a:solidFill>
              </a:rPr>
              <a:t>5</a:t>
            </a:r>
            <a:endParaRPr lang="en-US" sz="1800" dirty="0"/>
          </a:p>
        </p:txBody>
      </p:sp>
      <p:sp>
        <p:nvSpPr>
          <p:cNvPr id="18" name="Text 16"/>
          <p:cNvSpPr/>
          <p:nvPr/>
        </p:nvSpPr>
        <p:spPr>
          <a:xfrm>
            <a:off x="1481328" y="5056632"/>
            <a:ext cx="3931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1F4E79"/>
                </a:solidFill>
              </a:rPr>
              <a:t>Gruppenstart vorbereiten</a:t>
            </a:r>
            <a:endParaRPr lang="en-US" sz="1700" dirty="0"/>
          </a:p>
        </p:txBody>
      </p:sp>
      <p:sp>
        <p:nvSpPr>
          <p:cNvPr id="19" name="Text 17"/>
          <p:cNvSpPr/>
          <p:nvPr/>
        </p:nvSpPr>
        <p:spPr>
          <a:xfrm>
            <a:off x="1481328" y="5367528"/>
            <a:ext cx="493776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dirty="0">
                <a:solidFill>
                  <a:srgbClr val="111111"/>
                </a:solidFill>
              </a:rPr>
              <a:t>Arbeitsschritte in eigenen Worten + mindestens eine offene Frage</a:t>
            </a:r>
            <a:endParaRPr lang="en-US" sz="1350" dirty="0"/>
          </a:p>
        </p:txBody>
      </p:sp>
      <p:pic>
        <p:nvPicPr>
          <p:cNvPr id="20" name="Image 0" descr="/mnt/data/fitfuel/workflow_left.png"/>
          <p:cNvPicPr>
            <a:picLocks noChangeAspect="1"/>
          </p:cNvPicPr>
          <p:nvPr/>
        </p:nvPicPr>
        <p:blipFill>
          <a:blip r:embed="rId3"/>
          <a:srcRect t="26179" b="26179"/>
          <a:stretch/>
        </p:blipFill>
        <p:spPr>
          <a:xfrm>
            <a:off x="7406640" y="1234440"/>
            <a:ext cx="1554480" cy="3657600"/>
          </a:xfrm>
          <a:prstGeom prst="rect">
            <a:avLst/>
          </a:prstGeom>
        </p:spPr>
      </p:pic>
      <p:sp>
        <p:nvSpPr>
          <p:cNvPr id="21" name="Text 18"/>
          <p:cNvSpPr/>
          <p:nvPr/>
        </p:nvSpPr>
        <p:spPr>
          <a:xfrm>
            <a:off x="6629400" y="5166360"/>
            <a:ext cx="45262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F4E79"/>
                </a:solidFill>
              </a:rPr>
              <a:t>Heute geht es noch nicht darum, möglichst schnell in Excel zu arbeiten.</a:t>
            </a:r>
            <a:endParaRPr lang="en-US" sz="1600" dirty="0"/>
          </a:p>
        </p:txBody>
      </p:sp>
      <p:sp>
        <p:nvSpPr>
          <p:cNvPr id="22" name="Text 19"/>
          <p:cNvSpPr/>
          <p:nvPr/>
        </p:nvSpPr>
        <p:spPr>
          <a:xfrm>
            <a:off x="6629400" y="5605272"/>
            <a:ext cx="452628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dirty="0">
                <a:solidFill>
                  <a:srgbClr val="111111"/>
                </a:solidFill>
              </a:rPr>
              <a:t>Es geht darum, den Maßstab zu verstehen, mit dem die KI-Datei später geprüft wird.</a:t>
            </a:r>
            <a:endParaRPr lang="en-US" sz="16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553212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lang="en-US" b="0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256032"/>
            <a:ext cx="10881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F4E7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Leseauftrag: So erschließen Sie den Arbeitsauftrag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658368" y="658368"/>
            <a:ext cx="10515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0B4C8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Arbeiten Sie zunächst ruhig und genau. Die Aufgabenübersicht hilft erst danach als Orientierung.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640080" y="987552"/>
            <a:ext cx="10881360" cy="0"/>
          </a:xfrm>
          <a:prstGeom prst="line">
            <a:avLst/>
          </a:prstGeom>
          <a:noFill/>
          <a:ln w="12700">
            <a:solidFill>
              <a:srgbClr val="1F77B4"/>
            </a:solidFill>
            <a:prstDash val="solid"/>
          </a:ln>
        </p:spPr>
        <p:txBody>
          <a:bodyPr/>
          <a:lstStyle/>
          <a:p>
            <a:endParaRPr lang="de-DE"/>
          </a:p>
        </p:txBody>
      </p:sp>
      <p:sp>
        <p:nvSpPr>
          <p:cNvPr id="5" name="Text 3"/>
          <p:cNvSpPr/>
          <p:nvPr/>
        </p:nvSpPr>
        <p:spPr>
          <a:xfrm>
            <a:off x="822960" y="1261872"/>
            <a:ext cx="5212080" cy="1463040"/>
          </a:xfrm>
          <a:prstGeom prst="roundRect">
            <a:avLst>
              <a:gd name="adj" fmla="val 3125"/>
            </a:avLst>
          </a:prstGeom>
          <a:solidFill>
            <a:srgbClr val="E8F2FB"/>
          </a:solidFill>
          <a:ln w="11430">
            <a:solidFill>
              <a:srgbClr val="7FA8C9"/>
            </a:solidFill>
          </a:ln>
        </p:spPr>
        <p:txBody>
          <a:bodyPr wrap="square" lIns="1905" tIns="1905" rIns="1905" bIns="1905" rtlCol="0" anchor="t">
            <a:normAutofit/>
          </a:bodyPr>
          <a:lstStyle/>
          <a:p>
            <a:pPr marL="0" indent="0">
              <a:buNone/>
            </a:pPr>
            <a:r>
              <a:rPr lang="en-US" sz="1450" b="1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Markieren Sie im Arbeitsauftrag:
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1. Was gehört zum ursprünglichen Mitarbeiterauftrag?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2. Was gehört jetzt neu zu Phase 5?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3. Was müssen Sie am Ende abgeben?</a:t>
            </a:r>
            <a:endParaRPr lang="en-US" sz="1450" dirty="0"/>
          </a:p>
        </p:txBody>
      </p:sp>
      <p:sp>
        <p:nvSpPr>
          <p:cNvPr id="6" name="Text 4"/>
          <p:cNvSpPr/>
          <p:nvPr/>
        </p:nvSpPr>
        <p:spPr>
          <a:xfrm>
            <a:off x="822960" y="2971800"/>
            <a:ext cx="5212080" cy="1417320"/>
          </a:xfrm>
          <a:prstGeom prst="roundRect">
            <a:avLst>
              <a:gd name="adj" fmla="val 3226"/>
            </a:avLst>
          </a:prstGeom>
          <a:solidFill>
            <a:srgbClr val="F3F8FC"/>
          </a:solidFill>
          <a:ln w="11430">
            <a:solidFill>
              <a:srgbClr val="7FA8C9"/>
            </a:solidFill>
          </a:ln>
        </p:spPr>
        <p:txBody>
          <a:bodyPr wrap="square" lIns="1905" tIns="1905" rIns="1905" bIns="1905" rtlCol="0" anchor="t">
            <a:normAutofit/>
          </a:bodyPr>
          <a:lstStyle/>
          <a:p>
            <a:pPr marL="0" indent="0">
              <a:buNone/>
            </a:pPr>
            <a:r>
              <a:rPr lang="en-US" sz="1450" b="1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Notieren Sie für Ihre Gruppe:
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die wichtigsten Arbeitsschritte in eigenen Worten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mindestens eine offene Frage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• einen Punkt, der leicht missverstanden werden könnte</a:t>
            </a:r>
            <a:endParaRPr lang="en-US" sz="1450" dirty="0"/>
          </a:p>
        </p:txBody>
      </p:sp>
      <p:sp>
        <p:nvSpPr>
          <p:cNvPr id="7" name="Text 5"/>
          <p:cNvSpPr/>
          <p:nvPr/>
        </p:nvSpPr>
        <p:spPr>
          <a:xfrm>
            <a:off x="822960" y="4617720"/>
            <a:ext cx="5212080" cy="1252728"/>
          </a:xfrm>
          <a:prstGeom prst="roundRect">
            <a:avLst>
              <a:gd name="adj" fmla="val 4762"/>
            </a:avLst>
          </a:prstGeom>
          <a:solidFill>
            <a:srgbClr val="E8F2FB"/>
          </a:solidFill>
          <a:ln w="11430">
            <a:solidFill>
              <a:srgbClr val="7FA8C9"/>
            </a:solidFill>
          </a:ln>
        </p:spPr>
        <p:txBody>
          <a:bodyPr wrap="square" lIns="1905" tIns="1905" rIns="1905" bIns="1905" rtlCol="0" anchor="t">
            <a:normAutofit/>
          </a:bodyPr>
          <a:lstStyle/>
          <a:p>
            <a:pPr marL="0" indent="0">
              <a:buNone/>
            </a:pPr>
            <a:r>
              <a:rPr lang="en-US" sz="1450" b="1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Achten Sie besonders auf:
</a:t>
            </a: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Rohdaten unverändert lassen · Mängel konkret belegen · Plausibilitätsprüfungen dokumentieren · eigene Lösung erklären können</a:t>
            </a:r>
            <a:endParaRPr lang="en-US" sz="1450" dirty="0"/>
          </a:p>
        </p:txBody>
      </p:sp>
      <p:pic>
        <p:nvPicPr>
          <p:cNvPr id="8" name="Image 0" descr="/mnt/data/fitfuel/renders_task/page-2.png"/>
          <p:cNvPicPr>
            <a:picLocks noChangeAspect="1"/>
          </p:cNvPicPr>
          <p:nvPr/>
        </p:nvPicPr>
        <p:blipFill>
          <a:blip r:embed="rId3"/>
          <a:srcRect t="12000" r="22381" b="22000"/>
          <a:stretch/>
        </p:blipFill>
        <p:spPr>
          <a:xfrm>
            <a:off x="6446520" y="1170432"/>
            <a:ext cx="4069080" cy="4892040"/>
          </a:xfrm>
          <a:prstGeom prst="rect">
            <a:avLst/>
          </a:prstGeom>
        </p:spPr>
      </p:pic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553212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lang="en-US" b="0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256032"/>
            <a:ext cx="10881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F4E7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Moodle-Check: Arbeitsauftrag verstehen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658368" y="658368"/>
            <a:ext cx="10515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0B4C8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Der Moodle-Check sichert, dass alle Gruppen den Auftrag gelesen und die zentralen Anforderungen erkannt haben.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640080" y="987552"/>
            <a:ext cx="10881360" cy="0"/>
          </a:xfrm>
          <a:prstGeom prst="line">
            <a:avLst/>
          </a:prstGeom>
          <a:noFill/>
          <a:ln w="12700">
            <a:solidFill>
              <a:srgbClr val="1F77B4"/>
            </a:solidFill>
            <a:prstDash val="solid"/>
          </a:ln>
        </p:spPr>
        <p:txBody>
          <a:bodyPr/>
          <a:lstStyle/>
          <a:p>
            <a:endParaRPr lang="de-DE"/>
          </a:p>
        </p:txBody>
      </p:sp>
      <p:sp>
        <p:nvSpPr>
          <p:cNvPr id="5" name="Text 3"/>
          <p:cNvSpPr/>
          <p:nvPr/>
        </p:nvSpPr>
        <p:spPr>
          <a:xfrm>
            <a:off x="868680" y="1298448"/>
            <a:ext cx="6583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50" b="1" dirty="0">
                <a:solidFill>
                  <a:srgbClr val="1F4E79"/>
                </a:solidFill>
              </a:rPr>
              <a:t>Ausgangspunkt der aktuellen Aufgabe</a:t>
            </a:r>
            <a:endParaRPr lang="en-US" sz="1550" dirty="0"/>
          </a:p>
        </p:txBody>
      </p:sp>
      <p:sp>
        <p:nvSpPr>
          <p:cNvPr id="6" name="Text 4"/>
          <p:cNvSpPr/>
          <p:nvPr/>
        </p:nvSpPr>
        <p:spPr>
          <a:xfrm>
            <a:off x="1097280" y="1636776"/>
            <a:ext cx="630936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dirty="0">
                <a:solidFill>
                  <a:srgbClr val="111111"/>
                </a:solidFill>
              </a:rPr>
              <a:t>→ KI-Datei liegt vor, ist aber nicht zufriedenstellend und wird geprüft sowie verbessert.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868680" y="2139696"/>
            <a:ext cx="6583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50" b="1" dirty="0">
                <a:solidFill>
                  <a:srgbClr val="1F4E79"/>
                </a:solidFill>
              </a:rPr>
              <a:t>Ursprünglicher Auftrag und Phase 5 unterscheiden</a:t>
            </a:r>
            <a:endParaRPr lang="en-US" sz="1550" dirty="0"/>
          </a:p>
        </p:txBody>
      </p:sp>
      <p:sp>
        <p:nvSpPr>
          <p:cNvPr id="8" name="Text 6"/>
          <p:cNvSpPr/>
          <p:nvPr/>
        </p:nvSpPr>
        <p:spPr>
          <a:xfrm>
            <a:off x="1097280" y="2478024"/>
            <a:ext cx="630936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dirty="0">
                <a:solidFill>
                  <a:srgbClr val="111111"/>
                </a:solidFill>
              </a:rPr>
              <a:t>→ Phasen 1–4 sind der fachliche Maßstab; Phase 5 ist Prüfung, Überarbeitung und Dokumentation.</a:t>
            </a:r>
            <a:endParaRPr lang="en-US" sz="1350" dirty="0"/>
          </a:p>
        </p:txBody>
      </p:sp>
      <p:sp>
        <p:nvSpPr>
          <p:cNvPr id="9" name="Text 7"/>
          <p:cNvSpPr/>
          <p:nvPr/>
        </p:nvSpPr>
        <p:spPr>
          <a:xfrm>
            <a:off x="868680" y="2980944"/>
            <a:ext cx="6583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50" b="1" dirty="0">
                <a:solidFill>
                  <a:srgbClr val="1F4E79"/>
                </a:solidFill>
              </a:rPr>
              <a:t>Zentrale Anforderungen aus Phasen 1–4 kennen</a:t>
            </a:r>
            <a:endParaRPr lang="en-US" sz="1550" dirty="0"/>
          </a:p>
        </p:txBody>
      </p:sp>
      <p:sp>
        <p:nvSpPr>
          <p:cNvPr id="10" name="Text 8"/>
          <p:cNvSpPr/>
          <p:nvPr/>
        </p:nvSpPr>
        <p:spPr>
          <a:xfrm>
            <a:off x="1097280" y="3319272"/>
            <a:ext cx="630936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dirty="0">
                <a:solidFill>
                  <a:srgbClr val="111111"/>
                </a:solidFill>
              </a:rPr>
              <a:t>→ Rohdaten unverändert sichern, Kennzahlen korrekt berechnen, Steuerelement testen, Dashboard aussagekräftig gestalten.</a:t>
            </a:r>
            <a:endParaRPr lang="en-US" sz="1350" dirty="0"/>
          </a:p>
        </p:txBody>
      </p:sp>
      <p:sp>
        <p:nvSpPr>
          <p:cNvPr id="11" name="Text 9"/>
          <p:cNvSpPr/>
          <p:nvPr/>
        </p:nvSpPr>
        <p:spPr>
          <a:xfrm>
            <a:off x="868680" y="3822192"/>
            <a:ext cx="6583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50" b="1" dirty="0">
                <a:solidFill>
                  <a:srgbClr val="1F4E79"/>
                </a:solidFill>
              </a:rPr>
              <a:t>KI-Lösung konkret und ausgewogen bewerten</a:t>
            </a:r>
            <a:endParaRPr lang="en-US" sz="1550" dirty="0"/>
          </a:p>
        </p:txBody>
      </p:sp>
      <p:sp>
        <p:nvSpPr>
          <p:cNvPr id="12" name="Text 10"/>
          <p:cNvSpPr/>
          <p:nvPr/>
        </p:nvSpPr>
        <p:spPr>
          <a:xfrm>
            <a:off x="1097280" y="4160520"/>
            <a:ext cx="630936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dirty="0">
                <a:solidFill>
                  <a:srgbClr val="111111"/>
                </a:solidFill>
              </a:rPr>
              <a:t>→ Mindestens 5 Mängel mit Beleg, davon mindestens 2 fachlich-rechnerisch oder logisch; zusätzlich gelungene Aspekte nennen.</a:t>
            </a:r>
            <a:endParaRPr lang="en-US" sz="1350" dirty="0"/>
          </a:p>
        </p:txBody>
      </p:sp>
      <p:sp>
        <p:nvSpPr>
          <p:cNvPr id="13" name="Text 11"/>
          <p:cNvSpPr/>
          <p:nvPr/>
        </p:nvSpPr>
        <p:spPr>
          <a:xfrm>
            <a:off x="868680" y="4663440"/>
            <a:ext cx="6583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50" b="1" dirty="0">
                <a:solidFill>
                  <a:srgbClr val="1F4E79"/>
                </a:solidFill>
              </a:rPr>
              <a:t>Plausibilitätsprüfungen und Abgabe klären</a:t>
            </a:r>
            <a:endParaRPr lang="en-US" sz="1550" dirty="0"/>
          </a:p>
        </p:txBody>
      </p:sp>
      <p:sp>
        <p:nvSpPr>
          <p:cNvPr id="14" name="Text 12"/>
          <p:cNvSpPr/>
          <p:nvPr/>
        </p:nvSpPr>
        <p:spPr>
          <a:xfrm>
            <a:off x="1097280" y="5001768"/>
            <a:ext cx="6309360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dirty="0">
                <a:solidFill>
                  <a:srgbClr val="111111"/>
                </a:solidFill>
              </a:rPr>
              <a:t>→ Mindestens 3 eigene Kontrollen dokumentieren; abzugeben sind überarbeitete Excel-Datei und schriftliche Dokumentation.</a:t>
            </a:r>
            <a:endParaRPr lang="en-US" sz="1350" dirty="0"/>
          </a:p>
        </p:txBody>
      </p:sp>
      <p:pic>
        <p:nvPicPr>
          <p:cNvPr id="15" name="Image 0" descr="/mnt/data/fitfuel/checklist.png"/>
          <p:cNvPicPr>
            <a:picLocks noChangeAspect="1"/>
          </p:cNvPicPr>
          <p:nvPr/>
        </p:nvPicPr>
        <p:blipFill>
          <a:blip r:embed="rId3"/>
          <a:srcRect b="13043"/>
          <a:stretch>
            <a:fillRect/>
          </a:stretch>
        </p:blipFill>
        <p:spPr>
          <a:xfrm>
            <a:off x="7818120" y="1417320"/>
            <a:ext cx="2834640" cy="2011677"/>
          </a:xfrm>
          <a:prstGeom prst="rect">
            <a:avLst/>
          </a:prstGeom>
        </p:spPr>
      </p:pic>
      <p:sp>
        <p:nvSpPr>
          <p:cNvPr id="16" name="Text 13"/>
          <p:cNvSpPr/>
          <p:nvPr/>
        </p:nvSpPr>
        <p:spPr>
          <a:xfrm>
            <a:off x="7726680" y="4069080"/>
            <a:ext cx="3154680" cy="8686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F4E79"/>
                </a:solidFill>
              </a:rPr>
              <a:t>Ziel des Moodle-Checks: Auftrag klären, bevor die Arbeit an der KI-Datei beginnt.</a:t>
            </a:r>
            <a:endParaRPr lang="en-US" sz="1800" dirty="0"/>
          </a:p>
        </p:txBody>
      </p:sp>
      <p:sp>
        <p:nvSpPr>
          <p:cNvPr id="17" name="Text 14"/>
          <p:cNvSpPr/>
          <p:nvPr/>
        </p:nvSpPr>
        <p:spPr>
          <a:xfrm>
            <a:off x="7726680" y="5230368"/>
            <a:ext cx="3154680" cy="457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marL="0" indent="0" algn="ctr">
              <a:buNone/>
            </a:pPr>
            <a:r>
              <a:rPr lang="en-US" sz="1700" dirty="0">
                <a:solidFill>
                  <a:srgbClr val="111111"/>
                </a:solidFill>
              </a:rPr>
              <a:t>Die Aufgabenübersicht ist nur ein Reminder und ersetzt nicht das Lesen des Arbeitsauftrags.</a:t>
            </a:r>
            <a:endParaRPr lang="en-US" sz="17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553212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lang="en-US" b="0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256032"/>
            <a:ext cx="10881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F4E7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Startsignal für die Projektarbeit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658368" y="658368"/>
            <a:ext cx="10515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0B4C8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Was jede Gruppe am Ende der ersten Doppelstunde gesichert haben sollte.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640080" y="987552"/>
            <a:ext cx="10881360" cy="0"/>
          </a:xfrm>
          <a:prstGeom prst="line">
            <a:avLst/>
          </a:prstGeom>
          <a:noFill/>
          <a:ln w="12700">
            <a:solidFill>
              <a:srgbClr val="1F77B4"/>
            </a:solidFill>
            <a:prstDash val="solid"/>
          </a:ln>
        </p:spPr>
        <p:txBody>
          <a:bodyPr/>
          <a:lstStyle/>
          <a:p>
            <a:endParaRPr lang="de-DE"/>
          </a:p>
        </p:txBody>
      </p:sp>
      <p:sp>
        <p:nvSpPr>
          <p:cNvPr id="5" name="Text 3"/>
          <p:cNvSpPr/>
          <p:nvPr/>
        </p:nvSpPr>
        <p:spPr>
          <a:xfrm>
            <a:off x="868680" y="1298448"/>
            <a:ext cx="5303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1F4E79"/>
                </a:solidFill>
              </a:rPr>
              <a:t>Am Ende heute haben Sie ...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777240" y="1869948"/>
            <a:ext cx="5394960" cy="29260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die Lernsituation und Ihre Rolle verstanden</a:t>
            </a:r>
            <a:endParaRPr lang="en-US" sz="17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den vollständigen Arbeitsauftrag gelesen</a:t>
            </a:r>
            <a:endParaRPr lang="en-US" sz="17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ursprünglichen Auftrag und Phase 5 unterschieden</a:t>
            </a:r>
            <a:endParaRPr lang="en-US" sz="17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die Materialien zugeordnet</a:t>
            </a:r>
            <a:endParaRPr lang="en-US" sz="17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mindestens eine offene Frage geklärt oder notiert</a:t>
            </a:r>
            <a:endParaRPr lang="en-US" sz="17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dirty="0">
                <a:solidFill>
                  <a:srgbClr val="11111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einen ersten Arbeitsplan in eigenen Worten formuliert</a:t>
            </a:r>
            <a:endParaRPr lang="en-US" sz="1700" dirty="0"/>
          </a:p>
        </p:txBody>
      </p:sp>
      <p:pic>
        <p:nvPicPr>
          <p:cNvPr id="7" name="Image 0" descr="/mnt/data/fitfuel/phase_list.png"/>
          <p:cNvPicPr>
            <a:picLocks noChangeAspect="1"/>
          </p:cNvPicPr>
          <p:nvPr/>
        </p:nvPicPr>
        <p:blipFill>
          <a:blip r:embed="rId3"/>
          <a:srcRect t="7553" b="7553"/>
          <a:stretch/>
        </p:blipFill>
        <p:spPr>
          <a:xfrm>
            <a:off x="6601968" y="1042415"/>
            <a:ext cx="4297680" cy="347472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3300984" y="5029199"/>
            <a:ext cx="42976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1F4E79"/>
                </a:solidFill>
              </a:rPr>
              <a:t>Leitfrage für das Projekt:</a:t>
            </a:r>
            <a:endParaRPr lang="en-US" sz="1800" dirty="0"/>
          </a:p>
        </p:txBody>
      </p:sp>
      <p:sp>
        <p:nvSpPr>
          <p:cNvPr id="9" name="Text 6"/>
          <p:cNvSpPr/>
          <p:nvPr/>
        </p:nvSpPr>
        <p:spPr>
          <a:xfrm>
            <a:off x="868680" y="5340096"/>
            <a:ext cx="9966960" cy="7315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>
            <a:normAutofit/>
          </a:bodyPr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0B4C89"/>
                </a:solidFill>
              </a:rPr>
              <a:t>Wie erkennen wir, ob ein KI-Ergebnis fachlich belastbar ist – und wie verbessern wir es so, dass die Geschäftsführung darauf Entscheidungen stützen kann?</a:t>
            </a:r>
            <a:endParaRPr lang="en-US" sz="17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5532120" y="651052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750">
                <a:solidFill>
                  <a:srgbClr val="333333"/>
                </a:solidFill>
                <a:latin typeface="Arial"/>
                <a:ea typeface="Arial"/>
                <a:cs typeface="Arial"/>
              </a:defRPr>
            </a:lvl1pPr>
          </a:lstStyle>
          <a:p>
            <a:pPr algn="l"/>
            <a:fld id="{F7021451-1387-4CA6-816F-3879F97B5CBC}" type="slidenum">
              <a:rPr lang="en-US" b="0"/>
              <a:t>8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rial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788</Words>
  <Application>Microsoft Office PowerPoint</Application>
  <PresentationFormat>Breitbild</PresentationFormat>
  <Paragraphs>120</Paragraphs>
  <Slides>8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0" baseType="lpstr">
      <vt:lpstr>Arial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J. Aeckersberg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FitFuel - KI-generierte Excel-Lösung prüfen und verbessern</dc:title>
  <dc:subject>FitFuel Projektauftakt - Datenverarbeitung Q2</dc:subject>
  <dc:creator>J. Aeckersberg</dc:creator>
  <cp:lastModifiedBy>Jutta Aeckersberg</cp:lastModifiedBy>
  <cp:revision>1</cp:revision>
  <dcterms:created xsi:type="dcterms:W3CDTF">2026-06-10T09:35:37Z</dcterms:created>
  <dcterms:modified xsi:type="dcterms:W3CDTF">2026-06-10T09:41:49Z</dcterms:modified>
</cp:coreProperties>
</file>