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7" r:id="rId18"/>
    <p:sldId id="276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BC4E-2E30-411F-BE8A-6D46DDD4156B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E6523-66F1-46FF-9911-4E2B8E7BF7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619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BC4E-2E30-411F-BE8A-6D46DDD4156B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E6523-66F1-46FF-9911-4E2B8E7BF7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98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BC4E-2E30-411F-BE8A-6D46DDD4156B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E6523-66F1-46FF-9911-4E2B8E7BF7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41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BC4E-2E30-411F-BE8A-6D46DDD4156B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E6523-66F1-46FF-9911-4E2B8E7BF7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5064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BC4E-2E30-411F-BE8A-6D46DDD4156B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E6523-66F1-46FF-9911-4E2B8E7BF7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299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BC4E-2E30-411F-BE8A-6D46DDD4156B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E6523-66F1-46FF-9911-4E2B8E7BF7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696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BC4E-2E30-411F-BE8A-6D46DDD4156B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E6523-66F1-46FF-9911-4E2B8E7BF7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BC4E-2E30-411F-BE8A-6D46DDD4156B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E6523-66F1-46FF-9911-4E2B8E7BF7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38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BC4E-2E30-411F-BE8A-6D46DDD4156B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E6523-66F1-46FF-9911-4E2B8E7BF7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2523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BC4E-2E30-411F-BE8A-6D46DDD4156B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E6523-66F1-46FF-9911-4E2B8E7BF7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107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BC4E-2E30-411F-BE8A-6D46DDD4156B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E6523-66F1-46FF-9911-4E2B8E7BF7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245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7BC4E-2E30-411F-BE8A-6D46DDD4156B}" type="datetimeFigureOut">
              <a:rPr lang="de-DE" smtClean="0"/>
              <a:t>09.11.2020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E6523-66F1-46FF-9911-4E2B8E7BF7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422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Das erste eigene Makro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440" y="366323"/>
            <a:ext cx="1807119" cy="15120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631626-D2E6-4D57-A8CB-146F81984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5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59"/>
    </mc:Choice>
    <mc:Fallback>
      <p:transition spd="slow" advTm="28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86533" y="994957"/>
            <a:ext cx="841938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Programmcode in VBA</a:t>
            </a:r>
          </a:p>
          <a:p>
            <a:endParaRPr lang="de-DE" sz="4400" dirty="0"/>
          </a:p>
          <a:p>
            <a:r>
              <a:rPr lang="de-DE" sz="5400" dirty="0"/>
              <a:t>Öffnen des VBA-Editors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4400" dirty="0"/>
              <a:t>Entwicklertools zuschalten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4400" dirty="0"/>
              <a:t>VBA-Editor über Menü oder Tastenkombination ALT + F11aufrufen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C53129-0A23-4636-B0C3-7BC13A475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2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13"/>
    </mc:Choice>
    <mc:Fallback>
      <p:transition spd="slow" advTm="3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48178" y="994957"/>
            <a:ext cx="841938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Programmcode in VBA</a:t>
            </a:r>
          </a:p>
          <a:p>
            <a:endParaRPr lang="de-DE" sz="4400" dirty="0"/>
          </a:p>
          <a:p>
            <a:r>
              <a:rPr lang="de-DE" sz="5400" dirty="0"/>
              <a:t>Neues Modul hinzufügen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 err="1"/>
              <a:t>VBAProjekt</a:t>
            </a:r>
            <a:r>
              <a:rPr lang="de-DE" sz="4400" dirty="0"/>
              <a:t> mit rechter Maustaste anklicken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Einfügen – Modul wählen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850" y="1997494"/>
            <a:ext cx="2522059" cy="429990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D85557-DBC3-4158-8AC4-6B1740865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69"/>
    </mc:Choice>
    <mc:Fallback>
      <p:transition spd="slow" advTm="26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48178" y="994957"/>
            <a:ext cx="841938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Programmcode in VBA</a:t>
            </a:r>
          </a:p>
          <a:p>
            <a:endParaRPr lang="de-DE" sz="4400" dirty="0"/>
          </a:p>
          <a:p>
            <a:r>
              <a:rPr lang="de-DE" sz="5400" dirty="0"/>
              <a:t>Eine neue Prozedur schreiben:</a:t>
            </a:r>
          </a:p>
          <a:p>
            <a:r>
              <a:rPr lang="de-DE" sz="4400" dirty="0">
                <a:solidFill>
                  <a:srgbClr val="FF0000"/>
                </a:solidFill>
              </a:rPr>
              <a:t>Sub Prozedurname()</a:t>
            </a:r>
          </a:p>
          <a:p>
            <a:pPr lvl="1"/>
            <a:r>
              <a:rPr lang="de-DE" sz="4400" i="1" dirty="0"/>
              <a:t>Hier kommt der Programmcode hin</a:t>
            </a:r>
          </a:p>
          <a:p>
            <a:r>
              <a:rPr lang="de-DE" sz="4400" dirty="0">
                <a:solidFill>
                  <a:srgbClr val="FF0000"/>
                </a:solidFill>
              </a:rPr>
              <a:t>End Sub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EFDD05-0565-499B-9AD3-FDE8CEB5B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92"/>
    </mc:Choice>
    <mc:Fallback>
      <p:transition spd="slow" advTm="36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069612" y="1495289"/>
            <a:ext cx="84193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FF0000"/>
                </a:solidFill>
              </a:rPr>
              <a:t>Sub </a:t>
            </a:r>
            <a:r>
              <a:rPr lang="de-DE" sz="4400" dirty="0" err="1">
                <a:solidFill>
                  <a:srgbClr val="FF0000"/>
                </a:solidFill>
              </a:rPr>
              <a:t>BerechneProzentwert</a:t>
            </a:r>
            <a:r>
              <a:rPr lang="de-DE" sz="4400" dirty="0">
                <a:solidFill>
                  <a:srgbClr val="FF0000"/>
                </a:solidFill>
              </a:rPr>
              <a:t>()</a:t>
            </a:r>
          </a:p>
          <a:p>
            <a:pPr lvl="1"/>
            <a:r>
              <a:rPr lang="de-DE" sz="4400" i="1" dirty="0"/>
              <a:t>`Variablendeklaration</a:t>
            </a:r>
          </a:p>
          <a:p>
            <a:pPr lvl="1"/>
            <a:r>
              <a:rPr lang="de-DE" sz="4400" i="1" dirty="0" err="1"/>
              <a:t>Dim</a:t>
            </a:r>
            <a:r>
              <a:rPr lang="de-DE" sz="4400" i="1" dirty="0"/>
              <a:t> </a:t>
            </a:r>
            <a:r>
              <a:rPr lang="de-DE" sz="4400" i="1" dirty="0" err="1"/>
              <a:t>gW</a:t>
            </a:r>
            <a:r>
              <a:rPr lang="de-DE" sz="4400" i="1" dirty="0"/>
              <a:t> AS Double</a:t>
            </a:r>
          </a:p>
          <a:p>
            <a:pPr lvl="1"/>
            <a:r>
              <a:rPr lang="de-DE" sz="4400" i="1" dirty="0" err="1"/>
              <a:t>Dim</a:t>
            </a:r>
            <a:r>
              <a:rPr lang="de-DE" sz="4400" i="1" dirty="0"/>
              <a:t> </a:t>
            </a:r>
            <a:r>
              <a:rPr lang="de-DE" sz="4400" i="1" dirty="0" err="1"/>
              <a:t>pS</a:t>
            </a:r>
            <a:r>
              <a:rPr lang="de-DE" sz="4400" i="1" dirty="0"/>
              <a:t> AS Double</a:t>
            </a:r>
          </a:p>
          <a:p>
            <a:pPr lvl="1"/>
            <a:r>
              <a:rPr lang="de-DE" sz="4400" i="1" dirty="0" err="1"/>
              <a:t>Dim</a:t>
            </a:r>
            <a:r>
              <a:rPr lang="de-DE" sz="4400" i="1" dirty="0"/>
              <a:t> </a:t>
            </a:r>
            <a:r>
              <a:rPr lang="de-DE" sz="4400" i="1" dirty="0" err="1"/>
              <a:t>pW</a:t>
            </a:r>
            <a:r>
              <a:rPr lang="de-DE" sz="4400" i="1" dirty="0"/>
              <a:t> AS Double</a:t>
            </a:r>
          </a:p>
          <a:p>
            <a:r>
              <a:rPr lang="de-DE" sz="4400" dirty="0">
                <a:solidFill>
                  <a:srgbClr val="FF0000"/>
                </a:solidFill>
              </a:rPr>
              <a:t>End Sub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8E1F45-1DCB-4576-82A9-99ED00C50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73"/>
    </mc:Choice>
    <mc:Fallback>
      <p:transition spd="slow" advTm="49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62642" y="1495289"/>
            <a:ext cx="962635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Sub </a:t>
            </a:r>
            <a:r>
              <a:rPr lang="de-DE" dirty="0" err="1">
                <a:solidFill>
                  <a:srgbClr val="FF0000"/>
                </a:solidFill>
              </a:rPr>
              <a:t>BerechneProzentwert</a:t>
            </a:r>
            <a:r>
              <a:rPr lang="de-DE" dirty="0">
                <a:solidFill>
                  <a:srgbClr val="FF0000"/>
                </a:solidFill>
              </a:rPr>
              <a:t>()</a:t>
            </a:r>
          </a:p>
          <a:p>
            <a:pPr lvl="1"/>
            <a:r>
              <a:rPr lang="de-DE" i="1" dirty="0"/>
              <a:t>`Variablendeklaration</a:t>
            </a:r>
          </a:p>
          <a:p>
            <a:pPr lvl="1"/>
            <a:r>
              <a:rPr lang="de-DE" i="1" dirty="0" err="1"/>
              <a:t>Dim</a:t>
            </a:r>
            <a:r>
              <a:rPr lang="de-DE" i="1" dirty="0"/>
              <a:t> </a:t>
            </a:r>
            <a:r>
              <a:rPr lang="de-DE" i="1" dirty="0" err="1"/>
              <a:t>gW</a:t>
            </a:r>
            <a:r>
              <a:rPr lang="de-DE" i="1" dirty="0"/>
              <a:t> AS Double</a:t>
            </a:r>
          </a:p>
          <a:p>
            <a:pPr lvl="1"/>
            <a:r>
              <a:rPr lang="de-DE" i="1" dirty="0" err="1"/>
              <a:t>Dim</a:t>
            </a:r>
            <a:r>
              <a:rPr lang="de-DE" i="1" dirty="0"/>
              <a:t> </a:t>
            </a:r>
            <a:r>
              <a:rPr lang="de-DE" i="1" dirty="0" err="1"/>
              <a:t>pS</a:t>
            </a:r>
            <a:r>
              <a:rPr lang="de-DE" i="1" dirty="0"/>
              <a:t> AS Double</a:t>
            </a:r>
          </a:p>
          <a:p>
            <a:pPr lvl="1"/>
            <a:r>
              <a:rPr lang="de-DE" i="1" dirty="0" err="1"/>
              <a:t>Dim</a:t>
            </a:r>
            <a:r>
              <a:rPr lang="de-DE" i="1" dirty="0"/>
              <a:t> </a:t>
            </a:r>
            <a:r>
              <a:rPr lang="de-DE" i="1" dirty="0" err="1"/>
              <a:t>pW</a:t>
            </a:r>
            <a:r>
              <a:rPr lang="de-DE" i="1" dirty="0"/>
              <a:t> AS Double</a:t>
            </a:r>
          </a:p>
          <a:p>
            <a:pPr lvl="1"/>
            <a:endParaRPr lang="de-DE" i="1" dirty="0"/>
          </a:p>
          <a:p>
            <a:pPr lvl="1"/>
            <a:r>
              <a:rPr lang="de-DE" sz="4400" i="1" dirty="0"/>
              <a:t>`Initialisierung durch Nutzereingabe</a:t>
            </a:r>
          </a:p>
          <a:p>
            <a:pPr lvl="1"/>
            <a:r>
              <a:rPr lang="de-DE" sz="4400" i="1" dirty="0" err="1"/>
              <a:t>gW</a:t>
            </a:r>
            <a:r>
              <a:rPr lang="de-DE" sz="4400" i="1" dirty="0"/>
              <a:t> = Inputbox(„Geben Sie … ein“)</a:t>
            </a:r>
          </a:p>
          <a:p>
            <a:pPr lvl="1"/>
            <a:r>
              <a:rPr lang="de-DE" sz="4400" i="1" dirty="0" err="1"/>
              <a:t>pS</a:t>
            </a:r>
            <a:r>
              <a:rPr lang="de-DE" sz="4400" i="1" dirty="0"/>
              <a:t> = Inputbox(„Geben Sie … ein“)</a:t>
            </a:r>
          </a:p>
          <a:p>
            <a:r>
              <a:rPr lang="de-DE" dirty="0">
                <a:solidFill>
                  <a:srgbClr val="FF0000"/>
                </a:solidFill>
              </a:rPr>
              <a:t>End Sub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A8AF89-AA22-4A3E-976B-59BCA7018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4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16"/>
    </mc:Choice>
    <mc:Fallback>
      <p:transition spd="slow" advTm="82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41872" y="563637"/>
            <a:ext cx="96263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Sub </a:t>
            </a:r>
            <a:r>
              <a:rPr lang="de-DE" dirty="0" err="1">
                <a:solidFill>
                  <a:srgbClr val="FF0000"/>
                </a:solidFill>
              </a:rPr>
              <a:t>BerechneProzentwert</a:t>
            </a:r>
            <a:r>
              <a:rPr lang="de-DE" dirty="0">
                <a:solidFill>
                  <a:srgbClr val="FF0000"/>
                </a:solidFill>
              </a:rPr>
              <a:t>()</a:t>
            </a:r>
          </a:p>
          <a:p>
            <a:pPr lvl="1"/>
            <a:r>
              <a:rPr lang="de-DE" i="1" dirty="0"/>
              <a:t>`Variablendeklaration</a:t>
            </a:r>
          </a:p>
          <a:p>
            <a:pPr lvl="1"/>
            <a:r>
              <a:rPr lang="de-DE" i="1" dirty="0" err="1"/>
              <a:t>Dim</a:t>
            </a:r>
            <a:r>
              <a:rPr lang="de-DE" i="1" dirty="0"/>
              <a:t> </a:t>
            </a:r>
            <a:r>
              <a:rPr lang="de-DE" i="1" dirty="0" err="1"/>
              <a:t>gW</a:t>
            </a:r>
            <a:r>
              <a:rPr lang="de-DE" i="1" dirty="0"/>
              <a:t> AS Double</a:t>
            </a:r>
          </a:p>
          <a:p>
            <a:pPr lvl="1"/>
            <a:r>
              <a:rPr lang="de-DE" i="1" dirty="0" err="1"/>
              <a:t>Dim</a:t>
            </a:r>
            <a:r>
              <a:rPr lang="de-DE" i="1" dirty="0"/>
              <a:t> </a:t>
            </a:r>
            <a:r>
              <a:rPr lang="de-DE" i="1" dirty="0" err="1"/>
              <a:t>pS</a:t>
            </a:r>
            <a:r>
              <a:rPr lang="de-DE" i="1" dirty="0"/>
              <a:t> AS Double</a:t>
            </a:r>
          </a:p>
          <a:p>
            <a:pPr lvl="1"/>
            <a:r>
              <a:rPr lang="de-DE" i="1" dirty="0" err="1"/>
              <a:t>Dim</a:t>
            </a:r>
            <a:r>
              <a:rPr lang="de-DE" i="1" dirty="0"/>
              <a:t> </a:t>
            </a:r>
            <a:r>
              <a:rPr lang="de-DE" i="1" dirty="0" err="1"/>
              <a:t>pW</a:t>
            </a:r>
            <a:r>
              <a:rPr lang="de-DE" i="1" dirty="0"/>
              <a:t> AS Double</a:t>
            </a:r>
          </a:p>
          <a:p>
            <a:pPr lvl="1"/>
            <a:endParaRPr lang="de-DE" i="1" dirty="0"/>
          </a:p>
          <a:p>
            <a:pPr lvl="1"/>
            <a:r>
              <a:rPr lang="de-DE" i="1" dirty="0"/>
              <a:t>`Initialisierung durch Nutzereingabe</a:t>
            </a:r>
          </a:p>
          <a:p>
            <a:pPr lvl="1"/>
            <a:r>
              <a:rPr lang="de-DE" i="1" dirty="0" err="1"/>
              <a:t>gW</a:t>
            </a:r>
            <a:r>
              <a:rPr lang="de-DE" i="1" dirty="0"/>
              <a:t> = Inputbox(„Geben Sie … ein“)</a:t>
            </a:r>
          </a:p>
          <a:p>
            <a:pPr lvl="1"/>
            <a:r>
              <a:rPr lang="de-DE" i="1" dirty="0" err="1"/>
              <a:t>pS</a:t>
            </a:r>
            <a:r>
              <a:rPr lang="de-DE" i="1" dirty="0"/>
              <a:t> = Inputbox(„Geben Sie … ein“)</a:t>
            </a:r>
          </a:p>
          <a:p>
            <a:pPr lvl="1"/>
            <a:endParaRPr lang="de-DE" i="1" dirty="0"/>
          </a:p>
          <a:p>
            <a:pPr lvl="1"/>
            <a:r>
              <a:rPr lang="de-DE" sz="4400" i="1" dirty="0"/>
              <a:t>`Verarbeitung</a:t>
            </a:r>
          </a:p>
          <a:p>
            <a:pPr lvl="1"/>
            <a:r>
              <a:rPr lang="de-DE" sz="4400" i="1" dirty="0" err="1"/>
              <a:t>pW</a:t>
            </a:r>
            <a:r>
              <a:rPr lang="de-DE" sz="4400" i="1" dirty="0"/>
              <a:t> = </a:t>
            </a:r>
            <a:r>
              <a:rPr lang="de-DE" sz="4400" i="1" dirty="0" err="1"/>
              <a:t>pS</a:t>
            </a:r>
            <a:r>
              <a:rPr lang="de-DE" sz="4400" i="1" dirty="0"/>
              <a:t>/100 * </a:t>
            </a:r>
            <a:r>
              <a:rPr lang="de-DE" sz="4400" i="1" dirty="0" err="1"/>
              <a:t>gW</a:t>
            </a:r>
            <a:endParaRPr lang="de-DE" sz="4400" i="1" dirty="0"/>
          </a:p>
          <a:p>
            <a:pPr lvl="1"/>
            <a:endParaRPr lang="de-DE" sz="4400" i="1" dirty="0"/>
          </a:p>
          <a:p>
            <a:r>
              <a:rPr lang="de-DE" dirty="0">
                <a:solidFill>
                  <a:srgbClr val="FF0000"/>
                </a:solidFill>
              </a:rPr>
              <a:t>End Sub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414691" y="2474547"/>
            <a:ext cx="3433313" cy="2585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Anmerkung: </a:t>
            </a:r>
          </a:p>
          <a:p>
            <a:r>
              <a:rPr lang="de-DE" dirty="0"/>
              <a:t>Das Gleichheitszeichen ist kein mathematisches Gleichheitszeichen, sondern ein Zuweisungsoperator.</a:t>
            </a:r>
          </a:p>
          <a:p>
            <a:r>
              <a:rPr lang="de-DE" dirty="0"/>
              <a:t>Die Zuweisung erfolgt von rechts nach links.</a:t>
            </a:r>
          </a:p>
          <a:p>
            <a:r>
              <a:rPr lang="de-DE" dirty="0"/>
              <a:t>Erst wird die Berechnung ausgeführt, dann wird der Wert der  Variablen zugewiesen.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06F7FC1-6FE4-4269-BF21-F1F6266A2A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49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22"/>
    </mc:Choice>
    <mc:Fallback>
      <p:transition spd="slow" advTm="70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41872" y="563637"/>
            <a:ext cx="962635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Sub </a:t>
            </a:r>
            <a:r>
              <a:rPr lang="de-DE" dirty="0" err="1">
                <a:solidFill>
                  <a:srgbClr val="FF0000"/>
                </a:solidFill>
              </a:rPr>
              <a:t>BerechneProzentwert</a:t>
            </a:r>
            <a:r>
              <a:rPr lang="de-DE" dirty="0">
                <a:solidFill>
                  <a:srgbClr val="FF0000"/>
                </a:solidFill>
              </a:rPr>
              <a:t>()</a:t>
            </a:r>
          </a:p>
          <a:p>
            <a:pPr lvl="1"/>
            <a:r>
              <a:rPr lang="de-DE" i="1" dirty="0"/>
              <a:t>`Variablendeklaration</a:t>
            </a:r>
          </a:p>
          <a:p>
            <a:pPr lvl="1"/>
            <a:r>
              <a:rPr lang="de-DE" i="1" dirty="0" err="1"/>
              <a:t>Dim</a:t>
            </a:r>
            <a:r>
              <a:rPr lang="de-DE" i="1" dirty="0"/>
              <a:t> </a:t>
            </a:r>
            <a:r>
              <a:rPr lang="de-DE" i="1" dirty="0" err="1"/>
              <a:t>gW</a:t>
            </a:r>
            <a:r>
              <a:rPr lang="de-DE" i="1" dirty="0"/>
              <a:t> AS Double</a:t>
            </a:r>
          </a:p>
          <a:p>
            <a:pPr lvl="1"/>
            <a:r>
              <a:rPr lang="de-DE" i="1" dirty="0" err="1"/>
              <a:t>Dim</a:t>
            </a:r>
            <a:r>
              <a:rPr lang="de-DE" i="1" dirty="0"/>
              <a:t> </a:t>
            </a:r>
            <a:r>
              <a:rPr lang="de-DE" i="1" dirty="0" err="1"/>
              <a:t>pS</a:t>
            </a:r>
            <a:r>
              <a:rPr lang="de-DE" i="1" dirty="0"/>
              <a:t> AS Double</a:t>
            </a:r>
          </a:p>
          <a:p>
            <a:pPr lvl="1"/>
            <a:r>
              <a:rPr lang="de-DE" i="1" dirty="0" err="1"/>
              <a:t>Dim</a:t>
            </a:r>
            <a:r>
              <a:rPr lang="de-DE" i="1" dirty="0"/>
              <a:t> </a:t>
            </a:r>
            <a:r>
              <a:rPr lang="de-DE" i="1" dirty="0" err="1"/>
              <a:t>pW</a:t>
            </a:r>
            <a:r>
              <a:rPr lang="de-DE" i="1" dirty="0"/>
              <a:t> AS Double</a:t>
            </a:r>
          </a:p>
          <a:p>
            <a:pPr lvl="1"/>
            <a:endParaRPr lang="de-DE" i="1" dirty="0"/>
          </a:p>
          <a:p>
            <a:pPr lvl="1"/>
            <a:r>
              <a:rPr lang="de-DE" i="1" dirty="0"/>
              <a:t>`Initialisierung durch Nutzereingabe</a:t>
            </a:r>
          </a:p>
          <a:p>
            <a:pPr lvl="1"/>
            <a:r>
              <a:rPr lang="de-DE" i="1" dirty="0" err="1"/>
              <a:t>gW</a:t>
            </a:r>
            <a:r>
              <a:rPr lang="de-DE" i="1" dirty="0"/>
              <a:t> = Inputbox(„Geben Sie … ein“)</a:t>
            </a:r>
          </a:p>
          <a:p>
            <a:pPr lvl="1"/>
            <a:r>
              <a:rPr lang="de-DE" i="1" dirty="0" err="1"/>
              <a:t>pS</a:t>
            </a:r>
            <a:r>
              <a:rPr lang="de-DE" i="1" dirty="0"/>
              <a:t> = Inputbox(„Geben Sie … ein“)</a:t>
            </a:r>
          </a:p>
          <a:p>
            <a:pPr lvl="1"/>
            <a:endParaRPr lang="de-DE" i="1" dirty="0"/>
          </a:p>
          <a:p>
            <a:pPr lvl="1"/>
            <a:r>
              <a:rPr lang="de-DE" sz="1200" i="1" dirty="0"/>
              <a:t>`Verarbeitung</a:t>
            </a:r>
          </a:p>
          <a:p>
            <a:pPr lvl="1"/>
            <a:r>
              <a:rPr lang="de-DE" sz="1200" i="1" dirty="0" err="1"/>
              <a:t>pW</a:t>
            </a:r>
            <a:r>
              <a:rPr lang="de-DE" sz="1200" i="1" dirty="0"/>
              <a:t> = </a:t>
            </a:r>
            <a:r>
              <a:rPr lang="de-DE" sz="1200" i="1" dirty="0" err="1"/>
              <a:t>pS</a:t>
            </a:r>
            <a:r>
              <a:rPr lang="de-DE" sz="1200" i="1" dirty="0"/>
              <a:t>/100 * </a:t>
            </a:r>
            <a:r>
              <a:rPr lang="de-DE" sz="1200" i="1" dirty="0" err="1"/>
              <a:t>gW</a:t>
            </a:r>
            <a:endParaRPr lang="de-DE" sz="1200" i="1" dirty="0"/>
          </a:p>
          <a:p>
            <a:pPr lvl="1"/>
            <a:endParaRPr lang="de-DE" sz="1200" i="1" dirty="0"/>
          </a:p>
          <a:p>
            <a:pPr lvl="1"/>
            <a:r>
              <a:rPr lang="de-DE" sz="4400" i="1" dirty="0"/>
              <a:t>`Ausgabe</a:t>
            </a:r>
          </a:p>
          <a:p>
            <a:pPr lvl="1"/>
            <a:r>
              <a:rPr lang="de-DE" sz="4400" i="1" dirty="0" err="1"/>
              <a:t>Msgbox</a:t>
            </a:r>
            <a:r>
              <a:rPr lang="de-DE" sz="4400" i="1" dirty="0"/>
              <a:t>(</a:t>
            </a:r>
            <a:r>
              <a:rPr lang="de-DE" sz="4400" i="1" dirty="0" err="1"/>
              <a:t>pW</a:t>
            </a:r>
            <a:r>
              <a:rPr lang="de-DE" sz="4400" i="1" dirty="0"/>
              <a:t>)</a:t>
            </a:r>
          </a:p>
          <a:p>
            <a:pPr lvl="1"/>
            <a:endParaRPr lang="de-DE" sz="4400" i="1" dirty="0"/>
          </a:p>
          <a:p>
            <a:r>
              <a:rPr lang="de-DE" dirty="0">
                <a:solidFill>
                  <a:srgbClr val="FF0000"/>
                </a:solidFill>
              </a:rPr>
              <a:t>End Sub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D462707-5251-4FC9-8A89-35673171E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17"/>
    </mc:Choice>
    <mc:Fallback>
      <p:transition spd="slow" advTm="3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41872" y="563637"/>
            <a:ext cx="962635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Sub </a:t>
            </a:r>
            <a:r>
              <a:rPr lang="de-DE" dirty="0" err="1">
                <a:solidFill>
                  <a:srgbClr val="FF0000"/>
                </a:solidFill>
              </a:rPr>
              <a:t>BerechneProzentwert</a:t>
            </a:r>
            <a:r>
              <a:rPr lang="de-DE" dirty="0">
                <a:solidFill>
                  <a:srgbClr val="FF0000"/>
                </a:solidFill>
              </a:rPr>
              <a:t>()</a:t>
            </a:r>
          </a:p>
          <a:p>
            <a:pPr lvl="1"/>
            <a:r>
              <a:rPr lang="de-DE" i="1" dirty="0"/>
              <a:t>`</a:t>
            </a:r>
            <a:r>
              <a:rPr lang="de-DE" sz="2400" i="1" dirty="0"/>
              <a:t>Variablendeklaration</a:t>
            </a:r>
          </a:p>
          <a:p>
            <a:pPr lvl="1"/>
            <a:r>
              <a:rPr lang="de-DE" sz="2400" i="1" dirty="0" err="1"/>
              <a:t>Dim</a:t>
            </a:r>
            <a:r>
              <a:rPr lang="de-DE" sz="2400" i="1" dirty="0"/>
              <a:t> </a:t>
            </a:r>
            <a:r>
              <a:rPr lang="de-DE" sz="2400" i="1" dirty="0" err="1"/>
              <a:t>gW</a:t>
            </a:r>
            <a:r>
              <a:rPr lang="de-DE" sz="2400" i="1" dirty="0"/>
              <a:t> AS Double</a:t>
            </a:r>
          </a:p>
          <a:p>
            <a:pPr lvl="1"/>
            <a:r>
              <a:rPr lang="de-DE" sz="2400" i="1" dirty="0" err="1"/>
              <a:t>Dim</a:t>
            </a:r>
            <a:r>
              <a:rPr lang="de-DE" sz="2400" i="1" dirty="0"/>
              <a:t> </a:t>
            </a:r>
            <a:r>
              <a:rPr lang="de-DE" sz="2400" i="1" dirty="0" err="1"/>
              <a:t>pS</a:t>
            </a:r>
            <a:r>
              <a:rPr lang="de-DE" sz="2400" i="1" dirty="0"/>
              <a:t> AS Double</a:t>
            </a:r>
          </a:p>
          <a:p>
            <a:pPr lvl="1"/>
            <a:r>
              <a:rPr lang="de-DE" sz="2400" i="1" dirty="0" err="1"/>
              <a:t>Dim</a:t>
            </a:r>
            <a:r>
              <a:rPr lang="de-DE" sz="2400" i="1" dirty="0"/>
              <a:t> </a:t>
            </a:r>
            <a:r>
              <a:rPr lang="de-DE" sz="2400" i="1" dirty="0" err="1"/>
              <a:t>pW</a:t>
            </a:r>
            <a:r>
              <a:rPr lang="de-DE" sz="2400" i="1" dirty="0"/>
              <a:t> AS Double</a:t>
            </a:r>
          </a:p>
          <a:p>
            <a:pPr lvl="1"/>
            <a:endParaRPr lang="de-DE" sz="2400" i="1" dirty="0"/>
          </a:p>
          <a:p>
            <a:pPr lvl="1"/>
            <a:r>
              <a:rPr lang="de-DE" sz="2400" i="1" dirty="0"/>
              <a:t>`Initialisierung durch Nutzereingabe</a:t>
            </a:r>
          </a:p>
          <a:p>
            <a:pPr lvl="1"/>
            <a:r>
              <a:rPr lang="de-DE" sz="2400" i="1" dirty="0" err="1"/>
              <a:t>gW</a:t>
            </a:r>
            <a:r>
              <a:rPr lang="de-DE" sz="2400" i="1" dirty="0"/>
              <a:t> = Inputbox(„Geben Sie … ein“)</a:t>
            </a:r>
          </a:p>
          <a:p>
            <a:pPr lvl="1"/>
            <a:r>
              <a:rPr lang="de-DE" sz="2400" i="1" dirty="0" err="1"/>
              <a:t>pS</a:t>
            </a:r>
            <a:r>
              <a:rPr lang="de-DE" sz="2400" i="1" dirty="0"/>
              <a:t> = Inputbox(„Geben Sie … ein“)</a:t>
            </a:r>
          </a:p>
          <a:p>
            <a:pPr lvl="1"/>
            <a:endParaRPr lang="de-DE" sz="2400" i="1" dirty="0"/>
          </a:p>
          <a:p>
            <a:pPr lvl="1"/>
            <a:r>
              <a:rPr lang="de-DE" sz="2400" i="1" dirty="0"/>
              <a:t>`Verarbeitung</a:t>
            </a:r>
          </a:p>
          <a:p>
            <a:pPr lvl="1"/>
            <a:r>
              <a:rPr lang="de-DE" sz="2400" i="1" dirty="0" err="1"/>
              <a:t>pW</a:t>
            </a:r>
            <a:r>
              <a:rPr lang="de-DE" sz="2400" i="1" dirty="0"/>
              <a:t> = </a:t>
            </a:r>
            <a:r>
              <a:rPr lang="de-DE" sz="2400" i="1" dirty="0" err="1"/>
              <a:t>pS</a:t>
            </a:r>
            <a:r>
              <a:rPr lang="de-DE" sz="2400" i="1" dirty="0"/>
              <a:t>/100 * </a:t>
            </a:r>
            <a:r>
              <a:rPr lang="de-DE" sz="2400" i="1" dirty="0" err="1"/>
              <a:t>gW</a:t>
            </a:r>
            <a:endParaRPr lang="de-DE" sz="2400" i="1" dirty="0"/>
          </a:p>
          <a:p>
            <a:pPr lvl="1"/>
            <a:endParaRPr lang="de-DE" sz="2400" i="1" dirty="0"/>
          </a:p>
          <a:p>
            <a:pPr lvl="1"/>
            <a:r>
              <a:rPr lang="de-DE" sz="2400" i="1" dirty="0"/>
              <a:t>`Ausgabe</a:t>
            </a:r>
          </a:p>
          <a:p>
            <a:pPr lvl="1"/>
            <a:r>
              <a:rPr lang="de-DE" sz="2400" i="1" dirty="0" err="1"/>
              <a:t>Msgbox</a:t>
            </a:r>
            <a:r>
              <a:rPr lang="de-DE" sz="2400" i="1" dirty="0"/>
              <a:t>(</a:t>
            </a:r>
            <a:r>
              <a:rPr lang="de-DE" sz="2400" i="1" dirty="0" err="1"/>
              <a:t>pW</a:t>
            </a:r>
            <a:r>
              <a:rPr lang="de-DE" sz="2400" i="1" dirty="0"/>
              <a:t>)</a:t>
            </a:r>
          </a:p>
          <a:p>
            <a:r>
              <a:rPr lang="de-DE" dirty="0">
                <a:solidFill>
                  <a:srgbClr val="FF0000"/>
                </a:solidFill>
              </a:rPr>
              <a:t>End Sub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6AA38AF-282E-49E2-810F-F00ACAAB1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7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25"/>
    </mc:Choice>
    <mc:Fallback>
      <p:transition spd="slow" advTm="29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484408" y="2605177"/>
            <a:ext cx="77810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Denke daran, die Datei als Excel-Arbeitsmappe mit Makros zu speichern.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DB6E50-BC3C-4747-AC6E-A19E43976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49"/>
    </mc:Choice>
    <mc:Fallback>
      <p:transition spd="slow" advTm="19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86533" y="465826"/>
            <a:ext cx="841938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Programmcode nach dem </a:t>
            </a:r>
            <a:r>
              <a:rPr lang="de-DE" sz="5400" dirty="0">
                <a:solidFill>
                  <a:srgbClr val="FF0000"/>
                </a:solidFill>
              </a:rPr>
              <a:t>E</a:t>
            </a:r>
            <a:r>
              <a:rPr lang="de-DE" sz="5400" dirty="0"/>
              <a:t>VA – Prinzip</a:t>
            </a:r>
          </a:p>
          <a:p>
            <a:r>
              <a:rPr lang="de-DE" sz="4400" u="sng" dirty="0">
                <a:solidFill>
                  <a:srgbClr val="FF0000"/>
                </a:solidFill>
              </a:rPr>
              <a:t>Eingabe:</a:t>
            </a:r>
            <a:r>
              <a:rPr lang="de-DE" sz="5400" u="sng" dirty="0">
                <a:solidFill>
                  <a:srgbClr val="FF0000"/>
                </a:solidFill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Was soll eingegeben werden?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Wie soll eingegeben werden?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Wie soll die Eingabe gespeichert werden? </a:t>
            </a:r>
            <a:endParaRPr lang="de-DE" sz="5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CBDF52-E978-40A9-A1F2-BE1E350B10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964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90"/>
    </mc:Choice>
    <mc:Fallback>
      <p:transition spd="slow" advTm="44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362246" y="603849"/>
            <a:ext cx="841938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Programmcode nach dem E</a:t>
            </a:r>
            <a:r>
              <a:rPr lang="de-DE" sz="5400" dirty="0">
                <a:solidFill>
                  <a:srgbClr val="FF0000"/>
                </a:solidFill>
              </a:rPr>
              <a:t>V</a:t>
            </a:r>
            <a:r>
              <a:rPr lang="de-DE" sz="5400" dirty="0"/>
              <a:t>A – Prinzip</a:t>
            </a:r>
          </a:p>
          <a:p>
            <a:r>
              <a:rPr lang="de-DE" sz="4400" u="sng" dirty="0">
                <a:solidFill>
                  <a:srgbClr val="FF0000"/>
                </a:solidFill>
              </a:rPr>
              <a:t>Verarbeitung: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Was soll berechnet werden?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Wie soll berechnet werden?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Wie soll das Ergebnis gespeichert werden?</a:t>
            </a:r>
            <a:endParaRPr lang="de-DE" sz="5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D6472F-7E67-477C-AD6B-1580B30BE3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01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13"/>
    </mc:Choice>
    <mc:Fallback>
      <p:transition spd="slow" advTm="15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86533" y="994957"/>
            <a:ext cx="84193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Programmcode nach dem EV</a:t>
            </a:r>
            <a:r>
              <a:rPr lang="de-DE" sz="5400" dirty="0">
                <a:solidFill>
                  <a:srgbClr val="FF0000"/>
                </a:solidFill>
              </a:rPr>
              <a:t>A</a:t>
            </a:r>
            <a:r>
              <a:rPr lang="de-DE" sz="5400" dirty="0"/>
              <a:t> – Prinzip</a:t>
            </a:r>
          </a:p>
          <a:p>
            <a:r>
              <a:rPr lang="de-DE" sz="4400" u="sng" dirty="0">
                <a:solidFill>
                  <a:srgbClr val="FF0000"/>
                </a:solidFill>
              </a:rPr>
              <a:t>Ausgabe: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Was soll ausgeben werden?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Wie soll ausgeben werden?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1F2EF7-BD9C-4278-8614-6B2C93856B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359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2"/>
    </mc:Choice>
    <mc:Fallback>
      <p:transition spd="slow" advTm="10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86533" y="994957"/>
            <a:ext cx="841938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Speicherung der Daten</a:t>
            </a:r>
          </a:p>
          <a:p>
            <a:endParaRPr lang="de-DE" sz="5400" dirty="0"/>
          </a:p>
          <a:p>
            <a:r>
              <a:rPr lang="de-DE" sz="4400" dirty="0"/>
              <a:t>Reservierung von Speicherplatz in der passenden Größe erfolgt zu Beginn</a:t>
            </a:r>
          </a:p>
          <a:p>
            <a:pPr algn="ctr"/>
            <a:r>
              <a:rPr lang="de-DE" sz="4400" dirty="0">
                <a:solidFill>
                  <a:srgbClr val="FF0000"/>
                </a:solidFill>
              </a:rPr>
              <a:t>Variablendeklaration</a:t>
            </a:r>
          </a:p>
          <a:p>
            <a:endParaRPr lang="de-DE" sz="4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ACE60A-5854-4089-A587-546FEE5F4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9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66"/>
    </mc:Choice>
    <mc:Fallback>
      <p:transition spd="slow" advTm="48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86533" y="994957"/>
            <a:ext cx="841938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Ein Beispiel:</a:t>
            </a:r>
          </a:p>
          <a:p>
            <a:endParaRPr lang="de-DE" sz="5400" dirty="0"/>
          </a:p>
          <a:p>
            <a:r>
              <a:rPr lang="de-DE" sz="4400" dirty="0"/>
              <a:t>Aufgabenstellung: Der Nutzer soll einen Prozentsatz und einen Grundwert eingeben und erhält als Ergebnis den Prozentwert.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D07401-7E25-4EAC-B82B-CC4025307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9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4"/>
    </mc:Choice>
    <mc:Fallback>
      <p:transition spd="slow" advTm="13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86533" y="224287"/>
            <a:ext cx="8419381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u="sng" dirty="0">
                <a:solidFill>
                  <a:srgbClr val="FF0000"/>
                </a:solidFill>
              </a:rPr>
              <a:t>Eingabe:</a:t>
            </a:r>
            <a:r>
              <a:rPr lang="de-DE" sz="5400" u="sng" dirty="0">
                <a:solidFill>
                  <a:srgbClr val="FF0000"/>
                </a:solidFill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Was soll eingegeben werden?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rgbClr val="FF0000"/>
                </a:solidFill>
              </a:rPr>
              <a:t>Prozentsatz, Grundwert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Wie soll eingegeben werden?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rgbClr val="FF0000"/>
                </a:solidFill>
              </a:rPr>
              <a:t>Inputbox (Objekt in VBA)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Wie soll die Eingabe gespeichert werden?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rgbClr val="FF0000"/>
                </a:solidFill>
              </a:rPr>
              <a:t>Variablen vom Typ: Double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rgbClr val="FF0000"/>
                </a:solidFill>
              </a:rPr>
              <a:t>Variablennamen: </a:t>
            </a:r>
            <a:r>
              <a:rPr lang="de-DE" sz="4400" dirty="0" err="1">
                <a:solidFill>
                  <a:srgbClr val="FF0000"/>
                </a:solidFill>
              </a:rPr>
              <a:t>pS</a:t>
            </a:r>
            <a:r>
              <a:rPr lang="de-DE" sz="4400" dirty="0">
                <a:solidFill>
                  <a:srgbClr val="FF0000"/>
                </a:solidFill>
              </a:rPr>
              <a:t>, </a:t>
            </a:r>
            <a:r>
              <a:rPr lang="de-DE" sz="4400" dirty="0" err="1">
                <a:solidFill>
                  <a:srgbClr val="FF0000"/>
                </a:solidFill>
              </a:rPr>
              <a:t>gW</a:t>
            </a:r>
            <a:r>
              <a:rPr lang="de-DE" sz="4400" dirty="0">
                <a:solidFill>
                  <a:srgbClr val="FF0000"/>
                </a:solidFill>
              </a:rPr>
              <a:t>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de-DE" sz="5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9041C2-1131-49A0-B434-564816EC04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622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74"/>
    </mc:Choice>
    <mc:Fallback>
      <p:transition spd="slow" advTm="6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362246" y="603849"/>
            <a:ext cx="841938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u="sng" dirty="0">
                <a:solidFill>
                  <a:srgbClr val="FF0000"/>
                </a:solidFill>
              </a:rPr>
              <a:t>Verarbeitung: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Was soll berechnet werden?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rgbClr val="FF0000"/>
                </a:solidFill>
              </a:rPr>
              <a:t>Prozentwert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Wie soll berechnet werden?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rgbClr val="FF0000"/>
                </a:solidFill>
              </a:rPr>
              <a:t>Prozentwert = </a:t>
            </a:r>
            <a:r>
              <a:rPr lang="de-DE" sz="4400" dirty="0" err="1">
                <a:solidFill>
                  <a:srgbClr val="FF0000"/>
                </a:solidFill>
              </a:rPr>
              <a:t>pS</a:t>
            </a:r>
            <a:r>
              <a:rPr lang="de-DE" sz="4400" dirty="0">
                <a:solidFill>
                  <a:srgbClr val="FF0000"/>
                </a:solidFill>
              </a:rPr>
              <a:t>/100 * </a:t>
            </a:r>
            <a:r>
              <a:rPr lang="de-DE" sz="4400" dirty="0" err="1">
                <a:solidFill>
                  <a:srgbClr val="FF0000"/>
                </a:solidFill>
              </a:rPr>
              <a:t>gW</a:t>
            </a:r>
            <a:r>
              <a:rPr lang="de-DE" sz="4400" dirty="0">
                <a:solidFill>
                  <a:srgbClr val="FF0000"/>
                </a:solidFill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Wie soll das Ergebnis gespeichert werden?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rgbClr val="FF0000"/>
                </a:solidFill>
              </a:rPr>
              <a:t>Variable vom Datentyp: Double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rgbClr val="FF0000"/>
                </a:solidFill>
              </a:rPr>
              <a:t>Variablenname: </a:t>
            </a:r>
            <a:r>
              <a:rPr lang="de-DE" sz="4400" dirty="0" err="1">
                <a:solidFill>
                  <a:srgbClr val="FF0000"/>
                </a:solidFill>
              </a:rPr>
              <a:t>pW</a:t>
            </a:r>
            <a:endParaRPr lang="de-DE" sz="5400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BCCC65-3225-47A6-A1E3-5CF329F494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80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00"/>
    </mc:Choice>
    <mc:Fallback>
      <p:transition spd="slow" advTm="5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14" y="224287"/>
            <a:ext cx="1842090" cy="1541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86533" y="994957"/>
            <a:ext cx="841938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Programmcode nach dem EV</a:t>
            </a:r>
            <a:r>
              <a:rPr lang="de-DE" sz="5400" dirty="0">
                <a:solidFill>
                  <a:srgbClr val="FF0000"/>
                </a:solidFill>
              </a:rPr>
              <a:t>A</a:t>
            </a:r>
            <a:r>
              <a:rPr lang="de-DE" sz="5400" dirty="0"/>
              <a:t> – Prinzip</a:t>
            </a:r>
          </a:p>
          <a:p>
            <a:r>
              <a:rPr lang="de-DE" sz="4400" u="sng" dirty="0">
                <a:solidFill>
                  <a:srgbClr val="FF0000"/>
                </a:solidFill>
              </a:rPr>
              <a:t>Ausgabe: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Was soll ausgeben werden?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4400" dirty="0">
                <a:solidFill>
                  <a:srgbClr val="FF0000"/>
                </a:solidFill>
              </a:rPr>
              <a:t>Prozentwert (</a:t>
            </a:r>
            <a:r>
              <a:rPr lang="de-DE" sz="4400" dirty="0" err="1">
                <a:solidFill>
                  <a:srgbClr val="FF0000"/>
                </a:solidFill>
              </a:rPr>
              <a:t>pW</a:t>
            </a:r>
            <a:r>
              <a:rPr lang="de-DE" sz="4400" dirty="0">
                <a:solidFill>
                  <a:srgbClr val="FF0000"/>
                </a:solidFill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Wie soll ausgeben werden?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4400" dirty="0" err="1">
                <a:solidFill>
                  <a:srgbClr val="FF0000"/>
                </a:solidFill>
              </a:rPr>
              <a:t>MsgBox</a:t>
            </a:r>
            <a:r>
              <a:rPr lang="de-DE" sz="4400" dirty="0">
                <a:solidFill>
                  <a:srgbClr val="FF0000"/>
                </a:solidFill>
              </a:rPr>
              <a:t> (Objekt in VBA)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3745E2-6798-4784-8F85-6F78E3338F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372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15"/>
    </mc:Choice>
    <mc:Fallback>
      <p:transition spd="slow" advTm="3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7.8|1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5.4|2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sign1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526</Words>
  <Application>Microsoft Office PowerPoint</Application>
  <PresentationFormat>Breitbild</PresentationFormat>
  <Paragraphs>128</Paragraphs>
  <Slides>18</Slides>
  <Notes>0</Notes>
  <HiddenSlides>0</HiddenSlides>
  <MMClips>18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Tw Cen MT</vt:lpstr>
      <vt:lpstr>Tw Cen MT Condensed</vt:lpstr>
      <vt:lpstr>Design1</vt:lpstr>
      <vt:lpstr>Das erste eigene Makro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erste eigene Makro</dc:title>
  <dc:creator>AEC</dc:creator>
  <cp:lastModifiedBy>Jutta Aeckersberg</cp:lastModifiedBy>
  <cp:revision>23</cp:revision>
  <dcterms:created xsi:type="dcterms:W3CDTF">2017-03-21T19:20:48Z</dcterms:created>
  <dcterms:modified xsi:type="dcterms:W3CDTF">2020-11-09T20:44:38Z</dcterms:modified>
</cp:coreProperties>
</file>