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44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09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9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6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10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5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14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4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6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4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2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6D2606-0F60-46DA-B454-FE2857D79068}" type="datetimeFigureOut">
              <a:rPr lang="de-DE" smtClean="0"/>
              <a:t>31.05.2016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6D953F-D22A-4647-9D80-3E0C64AB7F28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6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ranzoesisch-bw.d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4887" y="2279373"/>
            <a:ext cx="10363200" cy="2505665"/>
          </a:xfrm>
        </p:spPr>
        <p:txBody>
          <a:bodyPr>
            <a:noAutofit/>
          </a:bodyPr>
          <a:lstStyle/>
          <a:p>
            <a:r>
              <a:rPr lang="fr-FR" sz="13800" dirty="0"/>
              <a:t>Les temps</a:t>
            </a:r>
          </a:p>
        </p:txBody>
      </p:sp>
      <p:sp>
        <p:nvSpPr>
          <p:cNvPr id="3" name="Fußzeilenplatzhalter 2"/>
          <p:cNvSpPr>
            <a:spLocks noGrp="1"/>
          </p:cNvSpPr>
          <p:nvPr/>
        </p:nvSpPr>
        <p:spPr>
          <a:xfrm>
            <a:off x="314937" y="6236528"/>
            <a:ext cx="8646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hlinkClick r:id="rId2"/>
              </a:rPr>
              <a:t>www.franzoesisch-bw.de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648" y="574401"/>
            <a:ext cx="1038225" cy="10382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944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478389"/>
              </p:ext>
            </p:extLst>
          </p:nvPr>
        </p:nvGraphicFramePr>
        <p:xfrm>
          <a:off x="596348" y="2318876"/>
          <a:ext cx="11231217" cy="4114800"/>
        </p:xfrm>
        <a:graphic>
          <a:graphicData uri="http://schemas.openxmlformats.org/drawingml/2006/table">
            <a:tbl>
              <a:tblPr firstCol="1" bandRow="1">
                <a:tableStyleId>{B301B821-A1FF-4177-AEE7-76D212191A09}</a:tableStyleId>
              </a:tblPr>
              <a:tblGrid>
                <a:gridCol w="3146911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8084306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Présent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vous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Imparfait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Futur simple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912464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Conditionnel</a:t>
                      </a:r>
                      <a:r>
                        <a:rPr lang="fr-FR" sz="2400" baseline="0" noProof="0" dirty="0">
                          <a:solidFill>
                            <a:schemeClr val="bg1"/>
                          </a:solidFill>
                        </a:rPr>
                        <a:t> présent</a:t>
                      </a:r>
                      <a:endParaRPr lang="fr-FR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nous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8867988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Subjonctif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64542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Passé composé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j’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4207959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Plus-que-parfait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8953775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Futur antérieur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70855854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Conditionnel passé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nous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96348" y="1698570"/>
            <a:ext cx="409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Faire</a:t>
            </a:r>
            <a:endParaRPr lang="fr-FR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470803" y="2311806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faites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990410" y="2760288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faisait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535861" y="3222256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feront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535861" y="3690996"/>
            <a:ext cx="224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ferons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190401" y="4152964"/>
            <a:ext cx="1941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fasses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91320" y="4591458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ai fait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218110" y="5062109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avaient fait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535861" y="5979081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aurions fait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6082748" y="2138844"/>
            <a:ext cx="1338469" cy="807587"/>
            <a:chOff x="2458279" y="1371929"/>
            <a:chExt cx="1338469" cy="807587"/>
          </a:xfrm>
        </p:grpSpPr>
        <p:sp>
          <p:nvSpPr>
            <p:cNvPr id="16" name="Explosion 1 15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6082747" y="3052553"/>
            <a:ext cx="1338469" cy="807587"/>
            <a:chOff x="2458279" y="1371929"/>
            <a:chExt cx="1338469" cy="807587"/>
          </a:xfrm>
        </p:grpSpPr>
        <p:sp>
          <p:nvSpPr>
            <p:cNvPr id="19" name="Explosion 1 18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7421216" y="3518034"/>
            <a:ext cx="1338469" cy="807587"/>
            <a:chOff x="2458279" y="1371929"/>
            <a:chExt cx="1338469" cy="807587"/>
          </a:xfrm>
        </p:grpSpPr>
        <p:sp>
          <p:nvSpPr>
            <p:cNvPr id="22" name="Explosion 1 21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082746" y="3984374"/>
            <a:ext cx="1338469" cy="807587"/>
            <a:chOff x="2458279" y="1371929"/>
            <a:chExt cx="1338469" cy="807587"/>
          </a:xfrm>
        </p:grpSpPr>
        <p:sp>
          <p:nvSpPr>
            <p:cNvPr id="25" name="Explosion 1 24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sp>
        <p:nvSpPr>
          <p:cNvPr id="27" name="Textfeld 26"/>
          <p:cNvSpPr txBox="1"/>
          <p:nvPr/>
        </p:nvSpPr>
        <p:spPr>
          <a:xfrm>
            <a:off x="4218110" y="5508430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aura fait</a:t>
            </a:r>
          </a:p>
        </p:txBody>
      </p:sp>
    </p:spTree>
    <p:extLst>
      <p:ext uri="{BB962C8B-B14F-4D97-AF65-F5344CB8AC3E}">
        <p14:creationId xmlns:p14="http://schemas.microsoft.com/office/powerpoint/2010/main" val="299592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717142"/>
              </p:ext>
            </p:extLst>
          </p:nvPr>
        </p:nvGraphicFramePr>
        <p:xfrm>
          <a:off x="569844" y="2239363"/>
          <a:ext cx="11231217" cy="4114800"/>
        </p:xfrm>
        <a:graphic>
          <a:graphicData uri="http://schemas.openxmlformats.org/drawingml/2006/table">
            <a:tbl>
              <a:tblPr firstCol="1" bandRow="1">
                <a:tableStyleId>{B301B821-A1FF-4177-AEE7-76D212191A09}</a:tableStyleId>
              </a:tblPr>
              <a:tblGrid>
                <a:gridCol w="3146911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8084306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Présent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Imparfait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Futur simple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vous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912464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Conditionnel</a:t>
                      </a:r>
                      <a:r>
                        <a:rPr lang="fr-FR" sz="2400" baseline="0" noProof="0" dirty="0">
                          <a:solidFill>
                            <a:schemeClr val="bg1"/>
                          </a:solidFill>
                        </a:rPr>
                        <a:t> présent</a:t>
                      </a:r>
                      <a:endParaRPr lang="fr-FR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8867988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Subjonctif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64542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Passé composé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nous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4207959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Plus-que-parfait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8953775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Futur antérieur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vous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79010119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Conditionnel passé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69844" y="1631292"/>
            <a:ext cx="409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Vouloir</a:t>
            </a:r>
            <a:endParaRPr lang="fr-FR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089802" y="2243380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veux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152750" y="2692064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voulais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509357" y="3141881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voudrez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509357" y="3610621"/>
            <a:ext cx="224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voudrait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163897" y="4072589"/>
            <a:ext cx="1941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veuillent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509357" y="4525624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avons voulu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191606" y="4981734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avais voulu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023845" y="5894406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aurait voulu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6056244" y="2277183"/>
            <a:ext cx="1338469" cy="807587"/>
            <a:chOff x="2458279" y="1371929"/>
            <a:chExt cx="1338469" cy="807587"/>
          </a:xfrm>
        </p:grpSpPr>
        <p:sp>
          <p:nvSpPr>
            <p:cNvPr id="16" name="Explosion 1 15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6056243" y="2972178"/>
            <a:ext cx="1338469" cy="807587"/>
            <a:chOff x="2458279" y="1371929"/>
            <a:chExt cx="1338469" cy="807587"/>
          </a:xfrm>
        </p:grpSpPr>
        <p:sp>
          <p:nvSpPr>
            <p:cNvPr id="19" name="Explosion 1 18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7394712" y="3437659"/>
            <a:ext cx="1338469" cy="807587"/>
            <a:chOff x="2458279" y="1371929"/>
            <a:chExt cx="1338469" cy="807587"/>
          </a:xfrm>
        </p:grpSpPr>
        <p:sp>
          <p:nvSpPr>
            <p:cNvPr id="22" name="Explosion 1 21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056242" y="3903999"/>
            <a:ext cx="1338469" cy="807587"/>
            <a:chOff x="2458279" y="1371929"/>
            <a:chExt cx="1338469" cy="807587"/>
          </a:xfrm>
        </p:grpSpPr>
        <p:sp>
          <p:nvSpPr>
            <p:cNvPr id="25" name="Explosion 1 24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sp>
        <p:nvSpPr>
          <p:cNvPr id="27" name="Textfeld 26"/>
          <p:cNvSpPr txBox="1"/>
          <p:nvPr/>
        </p:nvSpPr>
        <p:spPr>
          <a:xfrm>
            <a:off x="4503930" y="5439893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aurez voulu</a:t>
            </a:r>
          </a:p>
        </p:txBody>
      </p:sp>
    </p:spTree>
    <p:extLst>
      <p:ext uri="{BB962C8B-B14F-4D97-AF65-F5344CB8AC3E}">
        <p14:creationId xmlns:p14="http://schemas.microsoft.com/office/powerpoint/2010/main" val="101168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Le présent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433789"/>
              </p:ext>
            </p:extLst>
          </p:nvPr>
        </p:nvGraphicFramePr>
        <p:xfrm>
          <a:off x="609600" y="2692257"/>
          <a:ext cx="4576360" cy="3718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88180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2288180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8067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Les terminaisons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Verbes en -er</a:t>
                      </a: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Verbes en -</a:t>
                      </a:r>
                      <a:r>
                        <a:rPr lang="fr-FR" sz="2400" b="1" noProof="0" dirty="0" err="1"/>
                        <a:t>re</a:t>
                      </a:r>
                      <a:r>
                        <a:rPr lang="fr-FR" sz="2400" b="1" noProof="0" dirty="0"/>
                        <a:t>/-</a:t>
                      </a:r>
                      <a:r>
                        <a:rPr lang="fr-FR" sz="2400" b="1" noProof="0" dirty="0" err="1"/>
                        <a:t>ir</a:t>
                      </a:r>
                      <a:r>
                        <a:rPr lang="fr-FR" sz="2400" b="1" noProof="0" dirty="0"/>
                        <a:t> </a:t>
                      </a: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29754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847855" y="3672183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34884" y="4144081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-es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47855" y="4568354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34884" y="5000656"/>
            <a:ext cx="90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ons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34884" y="5484449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ez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34883" y="5905281"/>
            <a:ext cx="102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ent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293163" y="3672183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293163" y="4116606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293164" y="4605747"/>
            <a:ext cx="102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-t/-d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306416" y="5048207"/>
            <a:ext cx="162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-(iss)</a:t>
            </a:r>
            <a:r>
              <a:rPr lang="de-DE" sz="2400" b="1" dirty="0" err="1">
                <a:solidFill>
                  <a:srgbClr val="FF0000"/>
                </a:solidFill>
              </a:rPr>
              <a:t>ons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306416" y="5498679"/>
            <a:ext cx="143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-(iss)</a:t>
            </a:r>
            <a:r>
              <a:rPr lang="de-DE" sz="2400" b="1" dirty="0" err="1">
                <a:solidFill>
                  <a:srgbClr val="FF0000"/>
                </a:solidFill>
              </a:rPr>
              <a:t>ez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293162" y="5946114"/>
            <a:ext cx="145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-(iss)</a:t>
            </a:r>
            <a:r>
              <a:rPr lang="de-DE" sz="2400" b="1" dirty="0" err="1">
                <a:solidFill>
                  <a:srgbClr val="FF0000"/>
                </a:solidFill>
              </a:rPr>
              <a:t>ent</a:t>
            </a:r>
            <a:endParaRPr lang="de-DE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11101"/>
              </p:ext>
            </p:extLst>
          </p:nvPr>
        </p:nvGraphicFramePr>
        <p:xfrm>
          <a:off x="5486398" y="2692257"/>
          <a:ext cx="6096003" cy="3718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2001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val="2639539738"/>
                    </a:ext>
                  </a:extLst>
                </a:gridCol>
              </a:tblGrid>
              <a:tr h="48067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Exemples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tomber</a:t>
                      </a: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rendre</a:t>
                      </a: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finir</a:t>
                      </a: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29754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5548299" y="3672183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je tombe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561551" y="4144080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tu tombes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5548299" y="4592617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 tombe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535045" y="5048205"/>
            <a:ext cx="256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nous tombons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552045" y="5483728"/>
            <a:ext cx="1941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vous tombez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548299" y="5946112"/>
            <a:ext cx="2909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ils tombent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520560" y="3672183"/>
            <a:ext cx="177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je rends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520559" y="4122655"/>
            <a:ext cx="1765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tu rends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7520559" y="4599861"/>
            <a:ext cx="149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 rend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520561" y="5048206"/>
            <a:ext cx="2067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nous rendons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7520559" y="5477896"/>
            <a:ext cx="1974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vous rendez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7533814" y="5973757"/>
            <a:ext cx="2054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ils rendent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9586776" y="3672183"/>
            <a:ext cx="177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je finis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9586775" y="4122655"/>
            <a:ext cx="1232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tu finis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9586775" y="4599861"/>
            <a:ext cx="149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 finit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9586777" y="5048206"/>
            <a:ext cx="2067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nous finissons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9586775" y="5477896"/>
            <a:ext cx="1974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vous finissez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9600030" y="5973757"/>
            <a:ext cx="2054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ils finissent</a:t>
            </a:r>
          </a:p>
        </p:txBody>
      </p:sp>
    </p:spTree>
    <p:extLst>
      <p:ext uri="{BB962C8B-B14F-4D97-AF65-F5344CB8AC3E}">
        <p14:creationId xmlns:p14="http://schemas.microsoft.com/office/powerpoint/2010/main" val="17815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L’imparfait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19631"/>
              </p:ext>
            </p:extLst>
          </p:nvPr>
        </p:nvGraphicFramePr>
        <p:xfrm>
          <a:off x="609600" y="3200626"/>
          <a:ext cx="8001616" cy="3261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956313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3045303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80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Le radical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Les terminaisons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 rowSpan="6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45428" y="3746858"/>
            <a:ext cx="46621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Radical de</a:t>
            </a:r>
          </a:p>
          <a:p>
            <a:r>
              <a:rPr lang="fr-FR" sz="2800" dirty="0">
                <a:solidFill>
                  <a:srgbClr val="FF0000"/>
                </a:solidFill>
              </a:rPr>
              <a:t>la </a:t>
            </a:r>
            <a:r>
              <a:rPr lang="fr-FR" sz="2800" b="1" dirty="0">
                <a:solidFill>
                  <a:srgbClr val="FF0000"/>
                </a:solidFill>
              </a:rPr>
              <a:t>1</a:t>
            </a:r>
            <a:r>
              <a:rPr lang="fr-FR" sz="2800" b="1" baseline="30000" dirty="0">
                <a:solidFill>
                  <a:srgbClr val="FF0000"/>
                </a:solidFill>
              </a:rPr>
              <a:t>ère</a:t>
            </a:r>
            <a:r>
              <a:rPr lang="fr-FR" sz="2800" b="1" dirty="0">
                <a:solidFill>
                  <a:srgbClr val="FF0000"/>
                </a:solidFill>
              </a:rPr>
              <a:t> pers. du pluriel</a:t>
            </a:r>
            <a:r>
              <a:rPr lang="fr-FR" sz="2800" dirty="0">
                <a:solidFill>
                  <a:srgbClr val="FF0000"/>
                </a:solidFill>
              </a:rPr>
              <a:t> (nous)</a:t>
            </a:r>
          </a:p>
          <a:p>
            <a:r>
              <a:rPr lang="fr-FR" sz="2800" dirty="0">
                <a:solidFill>
                  <a:srgbClr val="FF0000"/>
                </a:solidFill>
              </a:rPr>
              <a:t>au </a:t>
            </a:r>
            <a:r>
              <a:rPr lang="fr-FR" sz="2800" b="1" dirty="0">
                <a:solidFill>
                  <a:srgbClr val="FF0000"/>
                </a:solidFill>
              </a:rPr>
              <a:t>présent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449185" y="3736624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ais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49185" y="4181047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ais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449186" y="4670188"/>
            <a:ext cx="102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ait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462438" y="5112648"/>
            <a:ext cx="162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ions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462438" y="5563120"/>
            <a:ext cx="143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iez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449184" y="6010555"/>
            <a:ext cx="145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aient</a:t>
            </a:r>
            <a:endParaRPr lang="de-DE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778143"/>
              </p:ext>
            </p:extLst>
          </p:nvPr>
        </p:nvGraphicFramePr>
        <p:xfrm>
          <a:off x="9086917" y="2746466"/>
          <a:ext cx="2495484" cy="3718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95484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</a:tblGrid>
              <a:tr h="480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Exemple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finir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29754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9148819" y="3736624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je finissais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9162071" y="4208521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tu finissais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9148819" y="4657058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 finissait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9135565" y="5112646"/>
            <a:ext cx="224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nous finissions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152565" y="5548169"/>
            <a:ext cx="1941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vous finissiez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9162072" y="5977615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ils finissaient</a:t>
            </a:r>
          </a:p>
        </p:txBody>
      </p:sp>
    </p:spTree>
    <p:extLst>
      <p:ext uri="{BB962C8B-B14F-4D97-AF65-F5344CB8AC3E}">
        <p14:creationId xmlns:p14="http://schemas.microsoft.com/office/powerpoint/2010/main" val="151359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Le futur simple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609600" y="3200626"/>
          <a:ext cx="8001616" cy="3261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956313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3045303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80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Le radical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Les terminaisons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 rowSpan="6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45428" y="3746858"/>
            <a:ext cx="4867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Infinitif</a:t>
            </a:r>
          </a:p>
          <a:p>
            <a:endParaRPr lang="de-DE" sz="1200" b="1" dirty="0">
              <a:solidFill>
                <a:srgbClr val="FF0000"/>
              </a:solidFill>
            </a:endParaRPr>
          </a:p>
          <a:p>
            <a:r>
              <a:rPr lang="fr-FR" sz="2400" dirty="0">
                <a:solidFill>
                  <a:srgbClr val="FF0000"/>
                </a:solidFill>
              </a:rPr>
              <a:t>(Verbes en -</a:t>
            </a:r>
            <a:r>
              <a:rPr lang="fr-FR" sz="2400" dirty="0" err="1">
                <a:solidFill>
                  <a:srgbClr val="FF0000"/>
                </a:solidFill>
              </a:rPr>
              <a:t>re</a:t>
            </a:r>
            <a:r>
              <a:rPr lang="fr-FR" sz="2400" dirty="0">
                <a:solidFill>
                  <a:srgbClr val="FF0000"/>
                </a:solidFill>
              </a:rPr>
              <a:t> : infinitif sans -e final)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449185" y="3736624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-ai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449185" y="4181047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as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449186" y="4670188"/>
            <a:ext cx="102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-a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462438" y="5112648"/>
            <a:ext cx="162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ons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462438" y="5563120"/>
            <a:ext cx="143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ez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449184" y="6010555"/>
            <a:ext cx="145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ont</a:t>
            </a:r>
            <a:endParaRPr lang="de-DE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007690"/>
              </p:ext>
            </p:extLst>
          </p:nvPr>
        </p:nvGraphicFramePr>
        <p:xfrm>
          <a:off x="9086917" y="2746466"/>
          <a:ext cx="2495484" cy="3718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95484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</a:tblGrid>
              <a:tr h="480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Exemple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rendre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29754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9148819" y="3736624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je rendrai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9162071" y="4208521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tu rendras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9148819" y="4657058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 rendra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9135565" y="5112646"/>
            <a:ext cx="224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nous rendrons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152565" y="5548169"/>
            <a:ext cx="1941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vous rendrez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9162072" y="5977615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ils rendront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91852" y="5971981"/>
            <a:ext cx="486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FF0000"/>
                </a:solidFill>
              </a:rPr>
              <a:t>Le radical se termine toujours sur -r !</a:t>
            </a:r>
            <a:endParaRPr lang="de-DE" sz="4400" b="1" dirty="0">
              <a:solidFill>
                <a:srgbClr val="FF0000"/>
              </a:solidFill>
            </a:endParaRPr>
          </a:p>
        </p:txBody>
      </p:sp>
      <p:sp>
        <p:nvSpPr>
          <p:cNvPr id="6" name="Pfeil nach unten 5"/>
          <p:cNvSpPr/>
          <p:nvPr/>
        </p:nvSpPr>
        <p:spPr>
          <a:xfrm>
            <a:off x="2880383" y="5417794"/>
            <a:ext cx="397565" cy="450474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26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Le conditionnel présent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609600" y="3200626"/>
          <a:ext cx="8001616" cy="3261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956313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3045303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80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Le radical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Les terminaisons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 rowSpan="6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45428" y="3746858"/>
            <a:ext cx="4867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Infinitif</a:t>
            </a:r>
          </a:p>
          <a:p>
            <a:endParaRPr lang="de-DE" sz="1200" b="1" dirty="0">
              <a:solidFill>
                <a:srgbClr val="FF0000"/>
              </a:solidFill>
            </a:endParaRPr>
          </a:p>
          <a:p>
            <a:r>
              <a:rPr lang="fr-FR" sz="2400" dirty="0">
                <a:solidFill>
                  <a:srgbClr val="FF0000"/>
                </a:solidFill>
              </a:rPr>
              <a:t>(Verbes en -</a:t>
            </a:r>
            <a:r>
              <a:rPr lang="fr-FR" sz="2400" dirty="0" err="1">
                <a:solidFill>
                  <a:srgbClr val="FF0000"/>
                </a:solidFill>
              </a:rPr>
              <a:t>re</a:t>
            </a:r>
            <a:r>
              <a:rPr lang="fr-FR" sz="2400" dirty="0">
                <a:solidFill>
                  <a:srgbClr val="FF0000"/>
                </a:solidFill>
              </a:rPr>
              <a:t> : infinitif sans -e final)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742536" y="3724065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ais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742536" y="4168488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ais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742537" y="4657629"/>
            <a:ext cx="102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ait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755789" y="5100089"/>
            <a:ext cx="162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ions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755789" y="5550561"/>
            <a:ext cx="143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iez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742535" y="5997996"/>
            <a:ext cx="145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aient</a:t>
            </a:r>
            <a:endParaRPr lang="de-DE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50868"/>
              </p:ext>
            </p:extLst>
          </p:nvPr>
        </p:nvGraphicFramePr>
        <p:xfrm>
          <a:off x="9086917" y="2746466"/>
          <a:ext cx="2495484" cy="3718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95484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</a:tblGrid>
              <a:tr h="480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Exemple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tomber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29754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9148818" y="3736624"/>
            <a:ext cx="223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je tomberais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9162070" y="4208521"/>
            <a:ext cx="2238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tu tomberais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9148819" y="4657058"/>
            <a:ext cx="2234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 tomberait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9135566" y="5112646"/>
            <a:ext cx="244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nous tomberions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152565" y="5548169"/>
            <a:ext cx="2231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vous tomberiez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9162072" y="5977615"/>
            <a:ext cx="2221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ils tomberaient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91852" y="5971981"/>
            <a:ext cx="486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FF0000"/>
                </a:solidFill>
              </a:rPr>
              <a:t>Le radical se termine toujours sur -r !</a:t>
            </a:r>
            <a:endParaRPr lang="de-DE" sz="4400" b="1" dirty="0">
              <a:solidFill>
                <a:srgbClr val="FF0000"/>
              </a:solidFill>
            </a:endParaRPr>
          </a:p>
        </p:txBody>
      </p:sp>
      <p:sp>
        <p:nvSpPr>
          <p:cNvPr id="6" name="Pfeil nach unten 5"/>
          <p:cNvSpPr/>
          <p:nvPr/>
        </p:nvSpPr>
        <p:spPr>
          <a:xfrm>
            <a:off x="2880383" y="5417794"/>
            <a:ext cx="397565" cy="450474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>
            <a:off x="3914478" y="4850303"/>
            <a:ext cx="1598426" cy="1134982"/>
            <a:chOff x="3914478" y="4850303"/>
            <a:chExt cx="1598426" cy="1134982"/>
          </a:xfrm>
        </p:grpSpPr>
        <p:sp>
          <p:nvSpPr>
            <p:cNvPr id="5" name="Ovale Legende 4"/>
            <p:cNvSpPr/>
            <p:nvPr/>
          </p:nvSpPr>
          <p:spPr>
            <a:xfrm>
              <a:off x="3914478" y="4850303"/>
              <a:ext cx="1502955" cy="1134982"/>
            </a:xfrm>
            <a:prstGeom prst="wedgeEllipseCallout">
              <a:avLst>
                <a:gd name="adj1" fmla="val -64315"/>
                <a:gd name="adj2" fmla="val -51161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914478" y="4883136"/>
              <a:ext cx="1598426" cy="904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i="1" dirty="0">
                  <a:solidFill>
                    <a:srgbClr val="FF0000"/>
                  </a:solidFill>
                </a:rPr>
                <a:t>comme</a:t>
              </a:r>
            </a:p>
            <a:p>
              <a:pPr algn="ctr"/>
              <a:r>
                <a:rPr lang="fr-FR" sz="2000" b="1" i="1" dirty="0">
                  <a:solidFill>
                    <a:srgbClr val="FF0000"/>
                  </a:solidFill>
                </a:rPr>
                <a:t>futur</a:t>
              </a:r>
            </a:p>
            <a:p>
              <a:pPr algn="ctr"/>
              <a:r>
                <a:rPr lang="fr-FR" sz="2000" b="1" i="1" dirty="0">
                  <a:solidFill>
                    <a:srgbClr val="FF0000"/>
                  </a:solidFill>
                </a:rPr>
                <a:t>simple</a:t>
              </a:r>
              <a:endParaRPr lang="de-DE" sz="4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6887873" y="3871862"/>
            <a:ext cx="1598426" cy="1134982"/>
            <a:chOff x="3872015" y="4850303"/>
            <a:chExt cx="1598426" cy="1134982"/>
          </a:xfrm>
        </p:grpSpPr>
        <p:sp>
          <p:nvSpPr>
            <p:cNvPr id="26" name="Ovale Legende 25"/>
            <p:cNvSpPr/>
            <p:nvPr/>
          </p:nvSpPr>
          <p:spPr>
            <a:xfrm>
              <a:off x="3914478" y="4850303"/>
              <a:ext cx="1502955" cy="1134982"/>
            </a:xfrm>
            <a:prstGeom prst="wedgeEllipseCallout">
              <a:avLst>
                <a:gd name="adj1" fmla="val -64315"/>
                <a:gd name="adj2" fmla="val -51161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3872015" y="5063851"/>
              <a:ext cx="159842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i="1" dirty="0">
                  <a:solidFill>
                    <a:srgbClr val="FF0000"/>
                  </a:solidFill>
                </a:rPr>
                <a:t>comme</a:t>
              </a:r>
            </a:p>
            <a:p>
              <a:pPr algn="ctr"/>
              <a:r>
                <a:rPr lang="fr-FR" sz="2000" b="1" i="1" dirty="0">
                  <a:solidFill>
                    <a:srgbClr val="FF0000"/>
                  </a:solidFill>
                </a:rPr>
                <a:t>imparfait</a:t>
              </a:r>
              <a:endParaRPr lang="de-DE" sz="4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792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Le subjonctif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609600" y="3200626"/>
          <a:ext cx="8001616" cy="3261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956313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3045303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80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Le radical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Les terminaisons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 rowSpan="6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 vMerge="1"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45428" y="3746858"/>
            <a:ext cx="48674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Radical de</a:t>
            </a:r>
          </a:p>
          <a:p>
            <a:r>
              <a:rPr lang="fr-FR" sz="2800" dirty="0">
                <a:solidFill>
                  <a:srgbClr val="FF0000"/>
                </a:solidFill>
              </a:rPr>
              <a:t>la </a:t>
            </a:r>
            <a:r>
              <a:rPr lang="fr-FR" sz="2800" b="1" dirty="0">
                <a:solidFill>
                  <a:srgbClr val="FF0000"/>
                </a:solidFill>
              </a:rPr>
              <a:t>3</a:t>
            </a:r>
            <a:r>
              <a:rPr lang="fr-FR" sz="2800" b="1" baseline="30000" dirty="0">
                <a:solidFill>
                  <a:srgbClr val="FF0000"/>
                </a:solidFill>
              </a:rPr>
              <a:t>ème</a:t>
            </a:r>
            <a:r>
              <a:rPr lang="fr-FR" sz="2800" b="1" dirty="0">
                <a:solidFill>
                  <a:srgbClr val="FF0000"/>
                </a:solidFill>
              </a:rPr>
              <a:t> pers. du pluriel</a:t>
            </a:r>
            <a:r>
              <a:rPr lang="fr-FR" sz="2800" dirty="0">
                <a:solidFill>
                  <a:srgbClr val="FF0000"/>
                </a:solidFill>
              </a:rPr>
              <a:t> (ils)</a:t>
            </a:r>
          </a:p>
          <a:p>
            <a:r>
              <a:rPr lang="fr-FR" sz="2800" dirty="0">
                <a:solidFill>
                  <a:srgbClr val="FF0000"/>
                </a:solidFill>
              </a:rPr>
              <a:t>au </a:t>
            </a:r>
            <a:r>
              <a:rPr lang="fr-FR" sz="2800" b="1" dirty="0">
                <a:solidFill>
                  <a:srgbClr val="FF0000"/>
                </a:solidFill>
              </a:rPr>
              <a:t>présent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449185" y="3736624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449185" y="4181047"/>
            <a:ext cx="62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-es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449186" y="4670188"/>
            <a:ext cx="102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462438" y="5112648"/>
            <a:ext cx="162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ions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462438" y="5563120"/>
            <a:ext cx="143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iez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449184" y="6010555"/>
            <a:ext cx="145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-</a:t>
            </a:r>
            <a:r>
              <a:rPr lang="de-DE" sz="2400" b="1" dirty="0" err="1">
                <a:solidFill>
                  <a:srgbClr val="FF0000"/>
                </a:solidFill>
              </a:rPr>
              <a:t>ent</a:t>
            </a:r>
            <a:endParaRPr lang="de-DE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/>
        </p:nvGraphicFramePr>
        <p:xfrm>
          <a:off x="9086917" y="2746466"/>
          <a:ext cx="2495484" cy="3718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95484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</a:tblGrid>
              <a:tr h="480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noProof="0" dirty="0"/>
                        <a:t>Exemple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rendre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29754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29992453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475748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9148819" y="3736624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je rende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9162071" y="4208521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tu rendes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9148819" y="4657058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 rende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9135565" y="5112646"/>
            <a:ext cx="224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nous rendions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152565" y="5548169"/>
            <a:ext cx="1941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vous rendiez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9162072" y="5977615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ils rendent</a:t>
            </a:r>
          </a:p>
        </p:txBody>
      </p:sp>
    </p:spTree>
    <p:extLst>
      <p:ext uri="{BB962C8B-B14F-4D97-AF65-F5344CB8AC3E}">
        <p14:creationId xmlns:p14="http://schemas.microsoft.com/office/powerpoint/2010/main" val="4197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Les temps composés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48646"/>
              </p:ext>
            </p:extLst>
          </p:nvPr>
        </p:nvGraphicFramePr>
        <p:xfrm>
          <a:off x="371061" y="2748763"/>
          <a:ext cx="11489635" cy="1828800"/>
        </p:xfrm>
        <a:graphic>
          <a:graphicData uri="http://schemas.openxmlformats.org/drawingml/2006/table">
            <a:tbl>
              <a:tblPr firstCol="1" bandRow="1">
                <a:tableStyleId>{B301B821-A1FF-4177-AEE7-76D212191A09}</a:tableStyleId>
              </a:tblPr>
              <a:tblGrid>
                <a:gridCol w="3219318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8270317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Le passé composé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Le plus-que-parfait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Le futur</a:t>
                      </a:r>
                      <a:r>
                        <a:rPr lang="fr-FR" sz="2400" baseline="0" noProof="0" dirty="0">
                          <a:solidFill>
                            <a:schemeClr val="bg1"/>
                          </a:solidFill>
                        </a:rPr>
                        <a:t> antérieur</a:t>
                      </a:r>
                      <a:endParaRPr lang="fr-FR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07057884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Le conditionnel passé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3687296" y="2770835"/>
            <a:ext cx="766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Présent </a:t>
            </a:r>
            <a:r>
              <a:rPr lang="fr-FR" sz="2400" dirty="0">
                <a:solidFill>
                  <a:srgbClr val="FF0000"/>
                </a:solidFill>
              </a:rPr>
              <a:t>du verbe auxiliaire (avoir/être) + </a:t>
            </a:r>
            <a:r>
              <a:rPr lang="fr-FR" sz="2400" b="1" dirty="0">
                <a:solidFill>
                  <a:srgbClr val="FF0000"/>
                </a:solidFill>
              </a:rPr>
              <a:t>participe passé</a:t>
            </a: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92460"/>
              </p:ext>
            </p:extLst>
          </p:nvPr>
        </p:nvGraphicFramePr>
        <p:xfrm>
          <a:off x="371059" y="4790390"/>
          <a:ext cx="11489636" cy="17983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72409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2872409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  <a:gridCol w="2872409">
                  <a:extLst>
                    <a:ext uri="{9D8B030D-6E8A-4147-A177-3AD203B41FA5}">
                      <a16:colId xmlns:a16="http://schemas.microsoft.com/office/drawing/2014/main" val="1672966583"/>
                    </a:ext>
                  </a:extLst>
                </a:gridCol>
                <a:gridCol w="2872409">
                  <a:extLst>
                    <a:ext uri="{9D8B030D-6E8A-4147-A177-3AD203B41FA5}">
                      <a16:colId xmlns:a16="http://schemas.microsoft.com/office/drawing/2014/main" val="2639539738"/>
                    </a:ext>
                  </a:extLst>
                </a:gridCol>
              </a:tblGrid>
              <a:tr h="44935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noProof="0" dirty="0"/>
                        <a:t>Exemples</a:t>
                      </a:r>
                      <a:endParaRPr lang="fr-FR" sz="2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91033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tomber</a:t>
                      </a:r>
                    </a:p>
                    <a:p>
                      <a:r>
                        <a:rPr lang="fr-FR" sz="2400" b="1" noProof="0" dirty="0"/>
                        <a:t>(passé composé)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rendre</a:t>
                      </a:r>
                    </a:p>
                    <a:p>
                      <a:r>
                        <a:rPr lang="fr-FR" sz="2400" b="1" noProof="0" dirty="0"/>
                        <a:t>(plus-que-parfait)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être</a:t>
                      </a:r>
                    </a:p>
                    <a:p>
                      <a:r>
                        <a:rPr lang="fr-FR" sz="2400" b="1" noProof="0" dirty="0"/>
                        <a:t>(futur antérieur)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noProof="0" dirty="0"/>
                        <a:t>finir</a:t>
                      </a:r>
                    </a:p>
                    <a:p>
                      <a:r>
                        <a:rPr lang="fr-FR" sz="2400" b="1" noProof="0" dirty="0"/>
                        <a:t>(conditionnel passé)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29754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r>
                        <a:rPr lang="fr-FR" sz="2400" b="1" noProof="0" dirty="0">
                          <a:solidFill>
                            <a:srgbClr val="FF0000"/>
                          </a:solidFill>
                        </a:rPr>
                        <a:t>je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nous</a:t>
                      </a:r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elles</a:t>
                      </a:r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218595"/>
                  </a:ext>
                </a:extLst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710117" y="6130902"/>
            <a:ext cx="2663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suis tombé(e)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628786" y="6136346"/>
            <a:ext cx="181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avais rendu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883816" y="6123848"/>
            <a:ext cx="255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aurons été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9723657" y="6123848"/>
            <a:ext cx="1779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auraient fini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3687296" y="3187205"/>
            <a:ext cx="766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Imparfait </a:t>
            </a:r>
            <a:r>
              <a:rPr lang="fr-FR" sz="2400" dirty="0">
                <a:solidFill>
                  <a:srgbClr val="FF0000"/>
                </a:solidFill>
              </a:rPr>
              <a:t>du verbe auxiliaire (avoir/être) + </a:t>
            </a:r>
            <a:r>
              <a:rPr lang="fr-FR" sz="2400" b="1" dirty="0">
                <a:solidFill>
                  <a:srgbClr val="FF0000"/>
                </a:solidFill>
              </a:rPr>
              <a:t>participe passé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687296" y="4103274"/>
            <a:ext cx="8077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Conditionnel </a:t>
            </a:r>
            <a:r>
              <a:rPr lang="fr-FR" sz="2400" dirty="0">
                <a:solidFill>
                  <a:srgbClr val="FF0000"/>
                </a:solidFill>
              </a:rPr>
              <a:t>du verbe auxiliaire (avoir/être) + </a:t>
            </a:r>
            <a:r>
              <a:rPr lang="fr-FR" sz="2400" b="1" dirty="0">
                <a:solidFill>
                  <a:srgbClr val="FF0000"/>
                </a:solidFill>
              </a:rPr>
              <a:t>participe passé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687296" y="3648870"/>
            <a:ext cx="8077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Futur simple </a:t>
            </a:r>
            <a:r>
              <a:rPr lang="fr-FR" sz="2400" dirty="0">
                <a:solidFill>
                  <a:srgbClr val="FF0000"/>
                </a:solidFill>
              </a:rPr>
              <a:t>du verbe auxiliaire (avoir/être) + </a:t>
            </a:r>
            <a:r>
              <a:rPr lang="fr-FR" sz="2400" b="1" dirty="0">
                <a:solidFill>
                  <a:srgbClr val="FF0000"/>
                </a:solidFill>
              </a:rPr>
              <a:t>participe passé</a:t>
            </a:r>
          </a:p>
        </p:txBody>
      </p:sp>
    </p:spTree>
    <p:extLst>
      <p:ext uri="{BB962C8B-B14F-4D97-AF65-F5344CB8AC3E}">
        <p14:creationId xmlns:p14="http://schemas.microsoft.com/office/powerpoint/2010/main" val="274987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25" grpId="0"/>
      <p:bldP spid="26" grpId="0"/>
      <p:bldP spid="34" grpId="0"/>
      <p:bldP spid="35" grpId="0"/>
      <p:bldP spid="36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verbes les plus importants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65813"/>
              </p:ext>
            </p:extLst>
          </p:nvPr>
        </p:nvGraphicFramePr>
        <p:xfrm>
          <a:off x="609600" y="2544163"/>
          <a:ext cx="11231217" cy="4114800"/>
        </p:xfrm>
        <a:graphic>
          <a:graphicData uri="http://schemas.openxmlformats.org/drawingml/2006/table">
            <a:tbl>
              <a:tblPr firstCol="1" bandRow="1">
                <a:tableStyleId>{B301B821-A1FF-4177-AEE7-76D212191A09}</a:tableStyleId>
              </a:tblPr>
              <a:tblGrid>
                <a:gridCol w="3146911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8084306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Présent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Imparfait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nous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Futur simple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912464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Conditionnel</a:t>
                      </a:r>
                      <a:r>
                        <a:rPr lang="fr-FR" sz="2400" baseline="0" noProof="0" dirty="0">
                          <a:solidFill>
                            <a:schemeClr val="bg1"/>
                          </a:solidFill>
                        </a:rPr>
                        <a:t> présent</a:t>
                      </a:r>
                      <a:endParaRPr lang="fr-FR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j’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8867988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Subjonctif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64542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Passé composé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4207959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Plus-que-parfait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 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8953775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Futur antérieur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j’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3373044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Conditionnel passé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vous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09600" y="1958678"/>
            <a:ext cx="409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Avoir</a:t>
            </a:r>
            <a:endParaRPr lang="fr-FR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484055" y="2537093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ont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537063" y="2997262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avions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205759" y="3460786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auras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977155" y="3902401"/>
            <a:ext cx="224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aurais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371414" y="4364066"/>
            <a:ext cx="1941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ait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184076" y="4819024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as eu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231362" y="5287396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avaient eu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495502" y="6193945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auriez eu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5371952" y="2381622"/>
            <a:ext cx="1338469" cy="807587"/>
            <a:chOff x="2458279" y="1371929"/>
            <a:chExt cx="1338469" cy="807587"/>
          </a:xfrm>
        </p:grpSpPr>
        <p:sp>
          <p:nvSpPr>
            <p:cNvPr id="16" name="Explosion 1 15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5423156" y="3331617"/>
            <a:ext cx="1338469" cy="807587"/>
            <a:chOff x="2458279" y="1371929"/>
            <a:chExt cx="1338469" cy="807587"/>
          </a:xfrm>
        </p:grpSpPr>
        <p:sp>
          <p:nvSpPr>
            <p:cNvPr id="19" name="Explosion 1 18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707116" y="3784271"/>
            <a:ext cx="1338469" cy="807587"/>
            <a:chOff x="2458279" y="1371929"/>
            <a:chExt cx="1338469" cy="807587"/>
          </a:xfrm>
        </p:grpSpPr>
        <p:sp>
          <p:nvSpPr>
            <p:cNvPr id="22" name="Explosion 1 21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5366843" y="4246381"/>
            <a:ext cx="1338469" cy="807587"/>
            <a:chOff x="2458279" y="1371929"/>
            <a:chExt cx="1338469" cy="807587"/>
          </a:xfrm>
        </p:grpSpPr>
        <p:sp>
          <p:nvSpPr>
            <p:cNvPr id="25" name="Explosion 1 24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sp>
        <p:nvSpPr>
          <p:cNvPr id="27" name="Textfeld 26"/>
          <p:cNvSpPr txBox="1"/>
          <p:nvPr/>
        </p:nvSpPr>
        <p:spPr>
          <a:xfrm>
            <a:off x="4038303" y="5728927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aurai eu</a:t>
            </a:r>
          </a:p>
        </p:txBody>
      </p:sp>
    </p:spTree>
    <p:extLst>
      <p:ext uri="{BB962C8B-B14F-4D97-AF65-F5344CB8AC3E}">
        <p14:creationId xmlns:p14="http://schemas.microsoft.com/office/powerpoint/2010/main" val="33223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11480"/>
              </p:ext>
            </p:extLst>
          </p:nvPr>
        </p:nvGraphicFramePr>
        <p:xfrm>
          <a:off x="609600" y="2292371"/>
          <a:ext cx="11231217" cy="4114800"/>
        </p:xfrm>
        <a:graphic>
          <a:graphicData uri="http://schemas.openxmlformats.org/drawingml/2006/table">
            <a:tbl>
              <a:tblPr firstCol="1" bandRow="1">
                <a:tableStyleId>{B301B821-A1FF-4177-AEE7-76D212191A09}</a:tableStyleId>
              </a:tblPr>
              <a:tblGrid>
                <a:gridCol w="3146911">
                  <a:extLst>
                    <a:ext uri="{9D8B030D-6E8A-4147-A177-3AD203B41FA5}">
                      <a16:colId xmlns:a16="http://schemas.microsoft.com/office/drawing/2014/main" val="2919988739"/>
                    </a:ext>
                  </a:extLst>
                </a:gridCol>
                <a:gridCol w="8084306">
                  <a:extLst>
                    <a:ext uri="{9D8B030D-6E8A-4147-A177-3AD203B41FA5}">
                      <a16:colId xmlns:a16="http://schemas.microsoft.com/office/drawing/2014/main" val="413725632"/>
                    </a:ext>
                  </a:extLst>
                </a:gridCol>
              </a:tblGrid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Présent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nous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4223937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Imparfait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0518051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Futur simple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912464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Conditionnel</a:t>
                      </a:r>
                      <a:r>
                        <a:rPr lang="fr-FR" sz="2400" baseline="0" noProof="0" dirty="0">
                          <a:solidFill>
                            <a:schemeClr val="bg1"/>
                          </a:solidFill>
                        </a:rPr>
                        <a:t> présent</a:t>
                      </a:r>
                      <a:endParaRPr lang="fr-FR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vous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8867988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Subjonctif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nous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64542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Passé composé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4207959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Plus-que-parfait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8953775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Futur</a:t>
                      </a:r>
                      <a:r>
                        <a:rPr lang="fr-FR" sz="2400" baseline="0" noProof="0" dirty="0">
                          <a:solidFill>
                            <a:schemeClr val="bg1"/>
                          </a:solidFill>
                        </a:rPr>
                        <a:t> antérieur</a:t>
                      </a:r>
                      <a:endParaRPr lang="fr-FR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elles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405632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solidFill>
                            <a:schemeClr val="bg1"/>
                          </a:solidFill>
                        </a:rPr>
                        <a:t>Conditionnel passé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noProof="0" dirty="0"/>
                        <a:t>j’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211482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09600" y="1674789"/>
            <a:ext cx="409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Être</a:t>
            </a:r>
            <a:endParaRPr lang="fr-FR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484055" y="2285301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sommes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213284" y="2745470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étaient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205759" y="3208994"/>
            <a:ext cx="1775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serai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549113" y="3664491"/>
            <a:ext cx="224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seriez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524419" y="4126716"/>
            <a:ext cx="1941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soyons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384367" y="4564368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 été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231362" y="5035604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avais été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003662" y="5965435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aurais été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5861385" y="2089738"/>
            <a:ext cx="1338469" cy="807587"/>
            <a:chOff x="2458279" y="1371929"/>
            <a:chExt cx="1338469" cy="807587"/>
          </a:xfrm>
        </p:grpSpPr>
        <p:sp>
          <p:nvSpPr>
            <p:cNvPr id="16" name="Explosion 1 15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6972604" y="2603096"/>
            <a:ext cx="1338469" cy="807587"/>
            <a:chOff x="2458279" y="1371929"/>
            <a:chExt cx="1338469" cy="807587"/>
          </a:xfrm>
        </p:grpSpPr>
        <p:sp>
          <p:nvSpPr>
            <p:cNvPr id="19" name="Explosion 1 18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5856187" y="3040748"/>
            <a:ext cx="1338469" cy="807587"/>
            <a:chOff x="2458279" y="1371929"/>
            <a:chExt cx="1338469" cy="807587"/>
          </a:xfrm>
        </p:grpSpPr>
        <p:sp>
          <p:nvSpPr>
            <p:cNvPr id="22" name="Explosion 1 21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7020683" y="3485337"/>
            <a:ext cx="1338469" cy="807587"/>
            <a:chOff x="2458279" y="1371929"/>
            <a:chExt cx="1338469" cy="807587"/>
          </a:xfrm>
        </p:grpSpPr>
        <p:sp>
          <p:nvSpPr>
            <p:cNvPr id="25" name="Explosion 1 24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66653" y="3948714"/>
            <a:ext cx="1338469" cy="807587"/>
            <a:chOff x="2458279" y="1371929"/>
            <a:chExt cx="1338469" cy="807587"/>
          </a:xfrm>
        </p:grpSpPr>
        <p:sp>
          <p:nvSpPr>
            <p:cNvPr id="28" name="Explosion 1 27"/>
            <p:cNvSpPr/>
            <p:nvPr/>
          </p:nvSpPr>
          <p:spPr>
            <a:xfrm>
              <a:off x="2458279" y="1371929"/>
              <a:ext cx="1338469" cy="807587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584175" y="1591056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irrégulier</a:t>
              </a: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4482852" y="5468245"/>
            <a:ext cx="2221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auront été</a:t>
            </a:r>
          </a:p>
        </p:txBody>
      </p:sp>
    </p:spTree>
    <p:extLst>
      <p:ext uri="{BB962C8B-B14F-4D97-AF65-F5344CB8AC3E}">
        <p14:creationId xmlns:p14="http://schemas.microsoft.com/office/powerpoint/2010/main" val="346856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rance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nce" id="{FD846142-F701-48F3-9D17-CEE42A495CEC}" vid="{9E7842C2-0FFE-4EE6-831F-DE3CB6609E2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France</Template>
  <TotalTime>0</TotalTime>
  <Words>534</Words>
  <Application>Microsoft Office PowerPoint</Application>
  <PresentationFormat>Breitbild</PresentationFormat>
  <Paragraphs>283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Candara</vt:lpstr>
      <vt:lpstr>Symbol</vt:lpstr>
      <vt:lpstr>France</vt:lpstr>
      <vt:lpstr>Les temps</vt:lpstr>
      <vt:lpstr>Le présent</vt:lpstr>
      <vt:lpstr>L’imparfait</vt:lpstr>
      <vt:lpstr>Le futur simple</vt:lpstr>
      <vt:lpstr>Le conditionnel présent</vt:lpstr>
      <vt:lpstr>Le subjonctif</vt:lpstr>
      <vt:lpstr>Les temps composés</vt:lpstr>
      <vt:lpstr>Les verbes les plus importants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temps</dc:title>
  <dc:creator>mistchild</dc:creator>
  <cp:lastModifiedBy>mistchild</cp:lastModifiedBy>
  <cp:revision>45</cp:revision>
  <dcterms:created xsi:type="dcterms:W3CDTF">2016-05-26T16:15:48Z</dcterms:created>
  <dcterms:modified xsi:type="dcterms:W3CDTF">2016-05-31T13:12:26Z</dcterms:modified>
</cp:coreProperties>
</file>